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58" r:id="rId3"/>
    <p:sldId id="270" r:id="rId4"/>
    <p:sldId id="287" r:id="rId5"/>
    <p:sldId id="271" r:id="rId6"/>
    <p:sldId id="269" r:id="rId7"/>
    <p:sldId id="264" r:id="rId8"/>
    <p:sldId id="265" r:id="rId9"/>
    <p:sldId id="266" r:id="rId10"/>
    <p:sldId id="257" r:id="rId11"/>
    <p:sldId id="272" r:id="rId12"/>
    <p:sldId id="294" r:id="rId13"/>
    <p:sldId id="295" r:id="rId14"/>
    <p:sldId id="273" r:id="rId15"/>
    <p:sldId id="293" r:id="rId16"/>
    <p:sldId id="274" r:id="rId17"/>
    <p:sldId id="286" r:id="rId18"/>
    <p:sldId id="289" r:id="rId19"/>
    <p:sldId id="290" r:id="rId20"/>
    <p:sldId id="291" r:id="rId21"/>
    <p:sldId id="279" r:id="rId22"/>
    <p:sldId id="280" r:id="rId23"/>
    <p:sldId id="281" r:id="rId24"/>
    <p:sldId id="282" r:id="rId25"/>
    <p:sldId id="261" r:id="rId26"/>
    <p:sldId id="267" r:id="rId27"/>
    <p:sldId id="284" r:id="rId28"/>
    <p:sldId id="262" r:id="rId29"/>
    <p:sldId id="285" r:id="rId30"/>
    <p:sldId id="296" r:id="rId31"/>
    <p:sldId id="263" r:id="rId32"/>
    <p:sldId id="288" r:id="rId33"/>
    <p:sldId id="283" r:id="rId34"/>
    <p:sldId id="292"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573" autoAdjust="0"/>
    <p:restoredTop sz="94660"/>
  </p:normalViewPr>
  <p:slideViewPr>
    <p:cSldViewPr snapToGrid="0" snapToObjects="1">
      <p:cViewPr varScale="1">
        <p:scale>
          <a:sx n="86" d="100"/>
          <a:sy n="86" d="100"/>
        </p:scale>
        <p:origin x="-218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D826D8-8216-424C-BEF0-0FF9E3446EF5}" type="datetimeFigureOut">
              <a:rPr lang="en-US" smtClean="0"/>
              <a:t>5/24/14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D23AAF-5BFC-634E-A32E-815A7E8080E2}" type="slidenum">
              <a:rPr lang="en-US" smtClean="0"/>
              <a:t>‹#›</a:t>
            </a:fld>
            <a:endParaRPr lang="en-US"/>
          </a:p>
        </p:txBody>
      </p:sp>
    </p:spTree>
    <p:extLst>
      <p:ext uri="{BB962C8B-B14F-4D97-AF65-F5344CB8AC3E}">
        <p14:creationId xmlns:p14="http://schemas.microsoft.com/office/powerpoint/2010/main" val="4597003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23AAF-5BFC-634E-A32E-815A7E8080E2}" type="slidenum">
              <a:rPr lang="en-US" smtClean="0"/>
              <a:t>2</a:t>
            </a:fld>
            <a:endParaRPr lang="en-US"/>
          </a:p>
        </p:txBody>
      </p:sp>
    </p:spTree>
    <p:extLst>
      <p:ext uri="{BB962C8B-B14F-4D97-AF65-F5344CB8AC3E}">
        <p14:creationId xmlns:p14="http://schemas.microsoft.com/office/powerpoint/2010/main" val="4180132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7AA28B-9C3F-D04E-9FF2-FE76F40A2D21}" type="datetimeFigureOut">
              <a:rPr lang="en-US" smtClean="0"/>
              <a:t>5/23/14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5191C-F876-F043-B9E5-B8415A76335C}" type="slidenum">
              <a:rPr lang="en-US" smtClean="0"/>
              <a:t>‹#›</a:t>
            </a:fld>
            <a:endParaRPr lang="en-US"/>
          </a:p>
        </p:txBody>
      </p:sp>
    </p:spTree>
    <p:extLst>
      <p:ext uri="{BB962C8B-B14F-4D97-AF65-F5344CB8AC3E}">
        <p14:creationId xmlns:p14="http://schemas.microsoft.com/office/powerpoint/2010/main" val="542512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7AA28B-9C3F-D04E-9FF2-FE76F40A2D21}" type="datetimeFigureOut">
              <a:rPr lang="en-US" smtClean="0"/>
              <a:t>5/23/14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5191C-F876-F043-B9E5-B8415A76335C}" type="slidenum">
              <a:rPr lang="en-US" smtClean="0"/>
              <a:t>‹#›</a:t>
            </a:fld>
            <a:endParaRPr lang="en-US"/>
          </a:p>
        </p:txBody>
      </p:sp>
    </p:spTree>
    <p:extLst>
      <p:ext uri="{BB962C8B-B14F-4D97-AF65-F5344CB8AC3E}">
        <p14:creationId xmlns:p14="http://schemas.microsoft.com/office/powerpoint/2010/main" val="344603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7AA28B-9C3F-D04E-9FF2-FE76F40A2D21}" type="datetimeFigureOut">
              <a:rPr lang="en-US" smtClean="0"/>
              <a:t>5/23/14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5191C-F876-F043-B9E5-B8415A76335C}" type="slidenum">
              <a:rPr lang="en-US" smtClean="0"/>
              <a:t>‹#›</a:t>
            </a:fld>
            <a:endParaRPr lang="en-US"/>
          </a:p>
        </p:txBody>
      </p:sp>
    </p:spTree>
    <p:extLst>
      <p:ext uri="{BB962C8B-B14F-4D97-AF65-F5344CB8AC3E}">
        <p14:creationId xmlns:p14="http://schemas.microsoft.com/office/powerpoint/2010/main" val="607562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7AA28B-9C3F-D04E-9FF2-FE76F40A2D21}" type="datetimeFigureOut">
              <a:rPr lang="en-US" smtClean="0"/>
              <a:t>5/23/14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5191C-F876-F043-B9E5-B8415A76335C}" type="slidenum">
              <a:rPr lang="en-US" smtClean="0"/>
              <a:t>‹#›</a:t>
            </a:fld>
            <a:endParaRPr lang="en-US"/>
          </a:p>
        </p:txBody>
      </p:sp>
    </p:spTree>
    <p:extLst>
      <p:ext uri="{BB962C8B-B14F-4D97-AF65-F5344CB8AC3E}">
        <p14:creationId xmlns:p14="http://schemas.microsoft.com/office/powerpoint/2010/main" val="1919032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7AA28B-9C3F-D04E-9FF2-FE76F40A2D21}" type="datetimeFigureOut">
              <a:rPr lang="en-US" smtClean="0"/>
              <a:t>5/23/14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5191C-F876-F043-B9E5-B8415A76335C}" type="slidenum">
              <a:rPr lang="en-US" smtClean="0"/>
              <a:t>‹#›</a:t>
            </a:fld>
            <a:endParaRPr lang="en-US"/>
          </a:p>
        </p:txBody>
      </p:sp>
    </p:spTree>
    <p:extLst>
      <p:ext uri="{BB962C8B-B14F-4D97-AF65-F5344CB8AC3E}">
        <p14:creationId xmlns:p14="http://schemas.microsoft.com/office/powerpoint/2010/main" val="27298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7AA28B-9C3F-D04E-9FF2-FE76F40A2D21}" type="datetimeFigureOut">
              <a:rPr lang="en-US" smtClean="0"/>
              <a:t>5/23/14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5191C-F876-F043-B9E5-B8415A76335C}" type="slidenum">
              <a:rPr lang="en-US" smtClean="0"/>
              <a:t>‹#›</a:t>
            </a:fld>
            <a:endParaRPr lang="en-US"/>
          </a:p>
        </p:txBody>
      </p:sp>
    </p:spTree>
    <p:extLst>
      <p:ext uri="{BB962C8B-B14F-4D97-AF65-F5344CB8AC3E}">
        <p14:creationId xmlns:p14="http://schemas.microsoft.com/office/powerpoint/2010/main" val="1265536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7AA28B-9C3F-D04E-9FF2-FE76F40A2D21}" type="datetimeFigureOut">
              <a:rPr lang="en-US" smtClean="0"/>
              <a:t>5/23/14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E5191C-F876-F043-B9E5-B8415A76335C}" type="slidenum">
              <a:rPr lang="en-US" smtClean="0"/>
              <a:t>‹#›</a:t>
            </a:fld>
            <a:endParaRPr lang="en-US"/>
          </a:p>
        </p:txBody>
      </p:sp>
    </p:spTree>
    <p:extLst>
      <p:ext uri="{BB962C8B-B14F-4D97-AF65-F5344CB8AC3E}">
        <p14:creationId xmlns:p14="http://schemas.microsoft.com/office/powerpoint/2010/main" val="1145549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7AA28B-9C3F-D04E-9FF2-FE76F40A2D21}" type="datetimeFigureOut">
              <a:rPr lang="en-US" smtClean="0"/>
              <a:t>5/23/14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E5191C-F876-F043-B9E5-B8415A76335C}" type="slidenum">
              <a:rPr lang="en-US" smtClean="0"/>
              <a:t>‹#›</a:t>
            </a:fld>
            <a:endParaRPr lang="en-US"/>
          </a:p>
        </p:txBody>
      </p:sp>
    </p:spTree>
    <p:extLst>
      <p:ext uri="{BB962C8B-B14F-4D97-AF65-F5344CB8AC3E}">
        <p14:creationId xmlns:p14="http://schemas.microsoft.com/office/powerpoint/2010/main" val="4148996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7AA28B-9C3F-D04E-9FF2-FE76F40A2D21}" type="datetimeFigureOut">
              <a:rPr lang="en-US" smtClean="0"/>
              <a:t>5/23/14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E5191C-F876-F043-B9E5-B8415A76335C}" type="slidenum">
              <a:rPr lang="en-US" smtClean="0"/>
              <a:t>‹#›</a:t>
            </a:fld>
            <a:endParaRPr lang="en-US"/>
          </a:p>
        </p:txBody>
      </p:sp>
    </p:spTree>
    <p:extLst>
      <p:ext uri="{BB962C8B-B14F-4D97-AF65-F5344CB8AC3E}">
        <p14:creationId xmlns:p14="http://schemas.microsoft.com/office/powerpoint/2010/main" val="3871285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7AA28B-9C3F-D04E-9FF2-FE76F40A2D21}" type="datetimeFigureOut">
              <a:rPr lang="en-US" smtClean="0"/>
              <a:t>5/23/14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5191C-F876-F043-B9E5-B8415A76335C}" type="slidenum">
              <a:rPr lang="en-US" smtClean="0"/>
              <a:t>‹#›</a:t>
            </a:fld>
            <a:endParaRPr lang="en-US"/>
          </a:p>
        </p:txBody>
      </p:sp>
    </p:spTree>
    <p:extLst>
      <p:ext uri="{BB962C8B-B14F-4D97-AF65-F5344CB8AC3E}">
        <p14:creationId xmlns:p14="http://schemas.microsoft.com/office/powerpoint/2010/main" val="1173032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7AA28B-9C3F-D04E-9FF2-FE76F40A2D21}" type="datetimeFigureOut">
              <a:rPr lang="en-US" smtClean="0"/>
              <a:t>5/23/14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5191C-F876-F043-B9E5-B8415A76335C}" type="slidenum">
              <a:rPr lang="en-US" smtClean="0"/>
              <a:t>‹#›</a:t>
            </a:fld>
            <a:endParaRPr lang="en-US"/>
          </a:p>
        </p:txBody>
      </p:sp>
    </p:spTree>
    <p:extLst>
      <p:ext uri="{BB962C8B-B14F-4D97-AF65-F5344CB8AC3E}">
        <p14:creationId xmlns:p14="http://schemas.microsoft.com/office/powerpoint/2010/main" val="32972637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7AA28B-9C3F-D04E-9FF2-FE76F40A2D21}" type="datetimeFigureOut">
              <a:rPr lang="en-US" smtClean="0"/>
              <a:t>5/23/14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5191C-F876-F043-B9E5-B8415A76335C}" type="slidenum">
              <a:rPr lang="en-US" smtClean="0"/>
              <a:t>‹#›</a:t>
            </a:fld>
            <a:endParaRPr lang="en-US"/>
          </a:p>
        </p:txBody>
      </p:sp>
    </p:spTree>
    <p:extLst>
      <p:ext uri="{BB962C8B-B14F-4D97-AF65-F5344CB8AC3E}">
        <p14:creationId xmlns:p14="http://schemas.microsoft.com/office/powerpoint/2010/main" val="216146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microsoft.com/office/2007/relationships/hdphoto" Target="../media/hdphoto1.wdp"/><Relationship Id="rId6"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ipidmaps.or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jpg"/><Relationship Id="rId7"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1.imperial.ac.uk/phenomecentre/"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metabolomicsworkbench.org/standards/nominatecompounds.cgi"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rPr>
              <a:t>Future of Metabolomics</a:t>
            </a:r>
            <a:endParaRPr lang="en-US" b="1" dirty="0">
              <a:solidFill>
                <a:srgbClr val="FF0000"/>
              </a:solidFill>
            </a:endParaRPr>
          </a:p>
        </p:txBody>
      </p:sp>
      <p:sp>
        <p:nvSpPr>
          <p:cNvPr id="3" name="Subtitle 2"/>
          <p:cNvSpPr>
            <a:spLocks noGrp="1"/>
          </p:cNvSpPr>
          <p:nvPr>
            <p:ph type="subTitle" idx="1"/>
          </p:nvPr>
        </p:nvSpPr>
        <p:spPr/>
        <p:txBody>
          <a:bodyPr/>
          <a:lstStyle/>
          <a:p>
            <a:r>
              <a:rPr lang="en-US" b="1" dirty="0" smtClean="0">
                <a:solidFill>
                  <a:schemeClr val="tx1">
                    <a:lumMod val="65000"/>
                    <a:lumOff val="35000"/>
                  </a:schemeClr>
                </a:solidFill>
              </a:rPr>
              <a:t>Stephen Barnes, PhD</a:t>
            </a:r>
          </a:p>
          <a:p>
            <a:r>
              <a:rPr lang="en-US" b="1" dirty="0" smtClean="0">
                <a:solidFill>
                  <a:schemeClr val="tx1">
                    <a:lumMod val="75000"/>
                    <a:lumOff val="25000"/>
                  </a:schemeClr>
                </a:solidFill>
              </a:rPr>
              <a:t>Director, Targeted Metabolomics and Proteomics Laboratory</a:t>
            </a:r>
          </a:p>
          <a:p>
            <a:endParaRPr lang="en-US" b="1" dirty="0"/>
          </a:p>
        </p:txBody>
      </p:sp>
      <p:pic>
        <p:nvPicPr>
          <p:cNvPr id="4" name="Picture 3" descr="1000px-UAB_Blazers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0" y="0"/>
            <a:ext cx="2239920" cy="1706819"/>
          </a:xfrm>
          <a:prstGeom prst="rect">
            <a:avLst/>
          </a:prstGeom>
        </p:spPr>
      </p:pic>
      <p:sp>
        <p:nvSpPr>
          <p:cNvPr id="5" name="TextBox 4"/>
          <p:cNvSpPr txBox="1"/>
          <p:nvPr/>
        </p:nvSpPr>
        <p:spPr>
          <a:xfrm>
            <a:off x="5425298" y="1060488"/>
            <a:ext cx="3358724" cy="646331"/>
          </a:xfrm>
          <a:prstGeom prst="rect">
            <a:avLst/>
          </a:prstGeom>
          <a:noFill/>
        </p:spPr>
        <p:txBody>
          <a:bodyPr wrap="none" rtlCol="0">
            <a:spAutoFit/>
          </a:bodyPr>
          <a:lstStyle/>
          <a:p>
            <a:pPr algn="ctr"/>
            <a:r>
              <a:rPr lang="en-US" b="1" dirty="0" err="1" smtClean="0"/>
              <a:t>Ist</a:t>
            </a:r>
            <a:r>
              <a:rPr lang="en-US" b="1" dirty="0" smtClean="0"/>
              <a:t> UAB Metabolomics Workshop</a:t>
            </a:r>
          </a:p>
          <a:p>
            <a:pPr algn="ctr"/>
            <a:r>
              <a:rPr lang="en-US" b="1" dirty="0" smtClean="0"/>
              <a:t>June 2-5</a:t>
            </a:r>
            <a:r>
              <a:rPr lang="en-US" b="1" dirty="0" smtClean="0"/>
              <a:t>, </a:t>
            </a:r>
            <a:r>
              <a:rPr lang="en-US" b="1" dirty="0" smtClean="0"/>
              <a:t>2014</a:t>
            </a:r>
            <a:endParaRPr lang="en-US" b="1" dirty="0"/>
          </a:p>
        </p:txBody>
      </p:sp>
      <p:sp>
        <p:nvSpPr>
          <p:cNvPr id="6" name="TextBox 5"/>
          <p:cNvSpPr txBox="1"/>
          <p:nvPr/>
        </p:nvSpPr>
        <p:spPr>
          <a:xfrm>
            <a:off x="2248200" y="78489"/>
            <a:ext cx="5269504" cy="461665"/>
          </a:xfrm>
          <a:prstGeom prst="rect">
            <a:avLst/>
          </a:prstGeom>
          <a:noFill/>
        </p:spPr>
        <p:txBody>
          <a:bodyPr wrap="none" rtlCol="0">
            <a:spAutoFit/>
          </a:bodyPr>
          <a:lstStyle/>
          <a:p>
            <a:r>
              <a:rPr lang="en-US" sz="2400" b="1" i="1" dirty="0" smtClean="0">
                <a:solidFill>
                  <a:schemeClr val="accent3">
                    <a:lumMod val="75000"/>
                  </a:schemeClr>
                </a:solidFill>
              </a:rPr>
              <a:t>Knowledge that will change your world</a:t>
            </a:r>
            <a:endParaRPr lang="en-US" sz="2400" b="1" i="1" dirty="0">
              <a:solidFill>
                <a:schemeClr val="accent3">
                  <a:lumMod val="75000"/>
                </a:schemeClr>
              </a:solidFill>
            </a:endParaRPr>
          </a:p>
        </p:txBody>
      </p:sp>
    </p:spTree>
    <p:extLst>
      <p:ext uri="{BB962C8B-B14F-4D97-AF65-F5344CB8AC3E}">
        <p14:creationId xmlns:p14="http://schemas.microsoft.com/office/powerpoint/2010/main" val="16467818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709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rPr>
              <a:t>Isotopic </a:t>
            </a:r>
            <a:r>
              <a:rPr lang="en-US" b="1" dirty="0" err="1" smtClean="0">
                <a:solidFill>
                  <a:srgbClr val="FF0000"/>
                </a:solidFill>
              </a:rPr>
              <a:t>derivatization</a:t>
            </a:r>
            <a:endParaRPr lang="en-US" b="1" dirty="0">
              <a:solidFill>
                <a:srgbClr val="FF0000"/>
              </a:solidFill>
            </a:endParaRPr>
          </a:p>
        </p:txBody>
      </p:sp>
      <p:sp>
        <p:nvSpPr>
          <p:cNvPr id="5" name="Content Placeholder 2"/>
          <p:cNvSpPr txBox="1">
            <a:spLocks/>
          </p:cNvSpPr>
          <p:nvPr/>
        </p:nvSpPr>
        <p:spPr>
          <a:xfrm>
            <a:off x="457200" y="1330000"/>
            <a:ext cx="8229600" cy="493862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smtClean="0"/>
              <a:t>investigators are exploring reagents that can be coupled to –NH</a:t>
            </a:r>
            <a:r>
              <a:rPr lang="en-US" sz="2800" b="1" baseline="-25000" dirty="0" smtClean="0"/>
              <a:t>2</a:t>
            </a:r>
            <a:r>
              <a:rPr lang="en-US" sz="2800" b="1" dirty="0" smtClean="0"/>
              <a:t> and –COOH groups</a:t>
            </a:r>
          </a:p>
          <a:p>
            <a:pPr lvl="1"/>
            <a:r>
              <a:rPr lang="en-US" sz="2400" b="1" dirty="0"/>
              <a:t>c</a:t>
            </a:r>
            <a:r>
              <a:rPr lang="en-US" sz="2400" b="1" dirty="0" smtClean="0"/>
              <a:t>.f., ICAT, </a:t>
            </a:r>
            <a:r>
              <a:rPr lang="en-US" sz="2400" b="1" dirty="0" err="1" smtClean="0"/>
              <a:t>iTRAQ</a:t>
            </a:r>
            <a:r>
              <a:rPr lang="en-US" sz="2400" b="1" dirty="0" smtClean="0"/>
              <a:t> and TMT reagents for proteomics</a:t>
            </a:r>
          </a:p>
          <a:p>
            <a:r>
              <a:rPr lang="en-US" sz="2800" b="1" dirty="0" smtClean="0"/>
              <a:t>These may allow one sample of a pair to be labeled with a “light” reagent and another sample with the same reagent, but one incorporating </a:t>
            </a:r>
            <a:r>
              <a:rPr lang="en-US" sz="2800" b="1" baseline="30000" dirty="0" smtClean="0"/>
              <a:t>2</a:t>
            </a:r>
            <a:r>
              <a:rPr lang="en-US" sz="2800" b="1" dirty="0" smtClean="0"/>
              <a:t>H, </a:t>
            </a:r>
            <a:r>
              <a:rPr lang="en-US" sz="2800" b="1" baseline="30000" dirty="0" smtClean="0"/>
              <a:t>13</a:t>
            </a:r>
            <a:r>
              <a:rPr lang="en-US" sz="2800" b="1" dirty="0" smtClean="0"/>
              <a:t>C or </a:t>
            </a:r>
            <a:r>
              <a:rPr lang="en-US" sz="2800" b="1" baseline="30000" dirty="0" smtClean="0"/>
              <a:t>15</a:t>
            </a:r>
            <a:r>
              <a:rPr lang="en-US" sz="2800" b="1" dirty="0" smtClean="0"/>
              <a:t>N atoms and therefore being “heavy”.</a:t>
            </a:r>
          </a:p>
          <a:p>
            <a:pPr lvl="1"/>
            <a:r>
              <a:rPr lang="en-US" sz="2400" b="1" dirty="0" smtClean="0"/>
              <a:t>The two samples can then be mixed and run at the same time</a:t>
            </a:r>
          </a:p>
          <a:p>
            <a:pPr lvl="1"/>
            <a:r>
              <a:rPr lang="en-US" sz="2400" b="1" dirty="0" smtClean="0"/>
              <a:t>Multiplexed reagents are also possible</a:t>
            </a:r>
          </a:p>
          <a:p>
            <a:r>
              <a:rPr lang="en-US" sz="2800" b="1" dirty="0" smtClean="0"/>
              <a:t>Software to sort this out has not yet been written</a:t>
            </a:r>
            <a:endParaRPr lang="en-US" sz="2800" b="1" dirty="0"/>
          </a:p>
        </p:txBody>
      </p:sp>
    </p:spTree>
    <p:extLst>
      <p:ext uri="{BB962C8B-B14F-4D97-AF65-F5344CB8AC3E}">
        <p14:creationId xmlns:p14="http://schemas.microsoft.com/office/powerpoint/2010/main" val="25108309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Capillary electrophoresis-MS and metabolomics</a:t>
            </a:r>
            <a:endParaRPr lang="en-US" b="1" dirty="0">
              <a:solidFill>
                <a:srgbClr val="FF0000"/>
              </a:solidFill>
            </a:endParaRPr>
          </a:p>
        </p:txBody>
      </p:sp>
      <p:sp>
        <p:nvSpPr>
          <p:cNvPr id="3" name="Content Placeholder 2"/>
          <p:cNvSpPr>
            <a:spLocks noGrp="1"/>
          </p:cNvSpPr>
          <p:nvPr>
            <p:ph idx="1"/>
          </p:nvPr>
        </p:nvSpPr>
        <p:spPr/>
        <p:txBody>
          <a:bodyPr/>
          <a:lstStyle/>
          <a:p>
            <a:r>
              <a:rPr lang="en-US" b="1" dirty="0" smtClean="0"/>
              <a:t>“</a:t>
            </a:r>
            <a:r>
              <a:rPr lang="en-US" b="1" i="1" dirty="0" smtClean="0"/>
              <a:t>Capillary electrophoresis and MS is a marriage made in heaven, but not on earth</a:t>
            </a:r>
            <a:r>
              <a:rPr lang="en-US" b="1" dirty="0" smtClean="0"/>
              <a:t>” (Richard </a:t>
            </a:r>
            <a:r>
              <a:rPr lang="en-US" b="1" dirty="0" smtClean="0"/>
              <a:t>Smith, 1994)</a:t>
            </a:r>
            <a:endParaRPr lang="en-US" b="1" dirty="0" smtClean="0"/>
          </a:p>
          <a:p>
            <a:r>
              <a:rPr lang="en-US" b="1" dirty="0" smtClean="0"/>
              <a:t>Can CE-MS provide for metabolomics what CE has done for </a:t>
            </a:r>
            <a:r>
              <a:rPr lang="en-US" b="1" dirty="0"/>
              <a:t>DNA </a:t>
            </a:r>
            <a:r>
              <a:rPr lang="en-US" b="1" dirty="0" smtClean="0"/>
              <a:t>deep sequencing?</a:t>
            </a:r>
          </a:p>
          <a:p>
            <a:r>
              <a:rPr lang="en-US" b="1" dirty="0" smtClean="0"/>
              <a:t>CE has many forms and can accommodate a wide variety of even hydrophilic compounds</a:t>
            </a:r>
          </a:p>
          <a:p>
            <a:r>
              <a:rPr lang="en-US" b="1" dirty="0" smtClean="0"/>
              <a:t>The interface is the key component</a:t>
            </a:r>
            <a:endParaRPr lang="en-US" b="1" dirty="0"/>
          </a:p>
        </p:txBody>
      </p:sp>
    </p:spTree>
    <p:extLst>
      <p:ext uri="{BB962C8B-B14F-4D97-AF65-F5344CB8AC3E}">
        <p14:creationId xmlns:p14="http://schemas.microsoft.com/office/powerpoint/2010/main" val="38679051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05-24 at 4.24.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700"/>
            <a:ext cx="9144000" cy="6067628"/>
          </a:xfrm>
          <a:prstGeom prst="rect">
            <a:avLst/>
          </a:prstGeom>
        </p:spPr>
      </p:pic>
      <p:sp>
        <p:nvSpPr>
          <p:cNvPr id="6" name="TextBox 5"/>
          <p:cNvSpPr txBox="1"/>
          <p:nvPr/>
        </p:nvSpPr>
        <p:spPr>
          <a:xfrm>
            <a:off x="4799031" y="6246962"/>
            <a:ext cx="3857922" cy="369332"/>
          </a:xfrm>
          <a:prstGeom prst="rect">
            <a:avLst/>
          </a:prstGeom>
          <a:noFill/>
        </p:spPr>
        <p:txBody>
          <a:bodyPr wrap="none" rtlCol="0">
            <a:spAutoFit/>
          </a:bodyPr>
          <a:lstStyle/>
          <a:p>
            <a:r>
              <a:rPr lang="en-US" b="1" dirty="0" err="1" smtClean="0">
                <a:solidFill>
                  <a:srgbClr val="0000FF"/>
                </a:solidFill>
              </a:rPr>
              <a:t>Aerts</a:t>
            </a:r>
            <a:r>
              <a:rPr lang="en-US" b="1" dirty="0" smtClean="0">
                <a:solidFill>
                  <a:srgbClr val="0000FF"/>
                </a:solidFill>
              </a:rPr>
              <a:t> et al., Anal </a:t>
            </a:r>
            <a:r>
              <a:rPr lang="en-US" b="1" dirty="0" err="1" smtClean="0">
                <a:solidFill>
                  <a:srgbClr val="0000FF"/>
                </a:solidFill>
              </a:rPr>
              <a:t>Chem</a:t>
            </a:r>
            <a:r>
              <a:rPr lang="en-US" b="1" dirty="0" smtClean="0">
                <a:solidFill>
                  <a:srgbClr val="0000FF"/>
                </a:solidFill>
              </a:rPr>
              <a:t> 86:3203 (2014) </a:t>
            </a:r>
            <a:endParaRPr lang="en-US" b="1" dirty="0">
              <a:solidFill>
                <a:srgbClr val="0000FF"/>
              </a:solidFill>
            </a:endParaRPr>
          </a:p>
        </p:txBody>
      </p:sp>
    </p:spTree>
    <p:extLst>
      <p:ext uri="{BB962C8B-B14F-4D97-AF65-F5344CB8AC3E}">
        <p14:creationId xmlns:p14="http://schemas.microsoft.com/office/powerpoint/2010/main" val="18633158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5-24 at 4.30.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824" y="0"/>
            <a:ext cx="8095432" cy="6357087"/>
          </a:xfrm>
          <a:prstGeom prst="rect">
            <a:avLst/>
          </a:prstGeom>
        </p:spPr>
      </p:pic>
      <p:sp>
        <p:nvSpPr>
          <p:cNvPr id="3" name="TextBox 2"/>
          <p:cNvSpPr txBox="1"/>
          <p:nvPr/>
        </p:nvSpPr>
        <p:spPr>
          <a:xfrm>
            <a:off x="4799031" y="6335570"/>
            <a:ext cx="3857922" cy="369332"/>
          </a:xfrm>
          <a:prstGeom prst="rect">
            <a:avLst/>
          </a:prstGeom>
          <a:noFill/>
        </p:spPr>
        <p:txBody>
          <a:bodyPr wrap="none" rtlCol="0">
            <a:spAutoFit/>
          </a:bodyPr>
          <a:lstStyle/>
          <a:p>
            <a:r>
              <a:rPr lang="en-US" b="1" dirty="0" err="1" smtClean="0">
                <a:solidFill>
                  <a:srgbClr val="0000FF"/>
                </a:solidFill>
              </a:rPr>
              <a:t>Aerts</a:t>
            </a:r>
            <a:r>
              <a:rPr lang="en-US" b="1" dirty="0" smtClean="0">
                <a:solidFill>
                  <a:srgbClr val="0000FF"/>
                </a:solidFill>
              </a:rPr>
              <a:t> et al., Anal </a:t>
            </a:r>
            <a:r>
              <a:rPr lang="en-US" b="1" dirty="0" err="1" smtClean="0">
                <a:solidFill>
                  <a:srgbClr val="0000FF"/>
                </a:solidFill>
              </a:rPr>
              <a:t>Chem</a:t>
            </a:r>
            <a:r>
              <a:rPr lang="en-US" b="1" dirty="0" smtClean="0">
                <a:solidFill>
                  <a:srgbClr val="0000FF"/>
                </a:solidFill>
              </a:rPr>
              <a:t> 86:3203 (2014) </a:t>
            </a:r>
            <a:endParaRPr lang="en-US" b="1" dirty="0">
              <a:solidFill>
                <a:srgbClr val="0000FF"/>
              </a:solidFill>
            </a:endParaRPr>
          </a:p>
        </p:txBody>
      </p:sp>
    </p:spTree>
    <p:extLst>
      <p:ext uri="{BB962C8B-B14F-4D97-AF65-F5344CB8AC3E}">
        <p14:creationId xmlns:p14="http://schemas.microsoft.com/office/powerpoint/2010/main" val="17333513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Can we improve the chromatography?</a:t>
            </a:r>
            <a:endParaRPr lang="en-US" sz="3600"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b="1" dirty="0" smtClean="0"/>
              <a:t>The sheer numbers of metabolites demands a better chromatographic solution</a:t>
            </a:r>
          </a:p>
          <a:p>
            <a:pPr lvl="1"/>
            <a:r>
              <a:rPr lang="en-US" b="1" dirty="0" smtClean="0"/>
              <a:t>CE-MS is one answer</a:t>
            </a:r>
          </a:p>
          <a:p>
            <a:r>
              <a:rPr lang="en-US" b="1" dirty="0" smtClean="0"/>
              <a:t>Taking a leaf from the gas chromatography community, LC needs to move towards open tubular columns</a:t>
            </a:r>
          </a:p>
          <a:p>
            <a:pPr lvl="1"/>
            <a:r>
              <a:rPr lang="en-US" b="1" dirty="0" smtClean="0"/>
              <a:t>The back pressure of smaller and smaller particles is limiting</a:t>
            </a:r>
          </a:p>
          <a:p>
            <a:pPr lvl="1"/>
            <a:r>
              <a:rPr lang="en-US" b="1" dirty="0" smtClean="0"/>
              <a:t>So, get rid of the particles</a:t>
            </a:r>
            <a:endParaRPr lang="en-US" b="1" dirty="0"/>
          </a:p>
        </p:txBody>
      </p:sp>
    </p:spTree>
    <p:extLst>
      <p:ext uri="{BB962C8B-B14F-4D97-AF65-F5344CB8AC3E}">
        <p14:creationId xmlns:p14="http://schemas.microsoft.com/office/powerpoint/2010/main" val="10322181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22787"/>
            <a:ext cx="8229600" cy="1143000"/>
          </a:xfrm>
        </p:spPr>
        <p:txBody>
          <a:bodyPr/>
          <a:lstStyle/>
          <a:p>
            <a:r>
              <a:rPr lang="en-US" b="1" dirty="0" smtClean="0">
                <a:solidFill>
                  <a:srgbClr val="FF0000"/>
                </a:solidFill>
              </a:rPr>
              <a:t>Where are the metabolites?</a:t>
            </a:r>
            <a:endParaRPr lang="en-US" b="1" dirty="0">
              <a:solidFill>
                <a:srgbClr val="FF0000"/>
              </a:solidFill>
            </a:endParaRPr>
          </a:p>
        </p:txBody>
      </p:sp>
    </p:spTree>
    <p:extLst>
      <p:ext uri="{BB962C8B-B14F-4D97-AF65-F5344CB8AC3E}">
        <p14:creationId xmlns:p14="http://schemas.microsoft.com/office/powerpoint/2010/main" val="297499348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Understanding where metabolites are</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b="1" dirty="0" smtClean="0"/>
              <a:t>When we collect the metabolites from tissue or from cells, we destroy their localization information</a:t>
            </a:r>
          </a:p>
          <a:p>
            <a:r>
              <a:rPr lang="en-US" b="1" dirty="0" smtClean="0"/>
              <a:t>We assume that all metabolites are in contact with each other</a:t>
            </a:r>
          </a:p>
          <a:p>
            <a:r>
              <a:rPr lang="en-US" b="1" dirty="0" smtClean="0"/>
              <a:t>But there as many as 15 distinct compartments in cells</a:t>
            </a:r>
          </a:p>
          <a:p>
            <a:r>
              <a:rPr lang="en-US" b="1" dirty="0" smtClean="0"/>
              <a:t>Some cells rely on neighboring cells for specific metabolites</a:t>
            </a:r>
            <a:endParaRPr lang="en-US" b="1" dirty="0"/>
          </a:p>
        </p:txBody>
      </p:sp>
    </p:spTree>
    <p:extLst>
      <p:ext uri="{BB962C8B-B14F-4D97-AF65-F5344CB8AC3E}">
        <p14:creationId xmlns:p14="http://schemas.microsoft.com/office/powerpoint/2010/main" val="26668327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smtClean="0">
                <a:solidFill>
                  <a:srgbClr val="FF0000"/>
                </a:solidFill>
              </a:rPr>
              <a:t>Frozen, thin section of zebrafish lens</a:t>
            </a:r>
            <a:endParaRPr lang="en-US" sz="3600" b="1" dirty="0">
              <a:solidFill>
                <a:srgbClr val="FF0000"/>
              </a:solidFill>
            </a:endParaRPr>
          </a:p>
        </p:txBody>
      </p:sp>
      <p:pic>
        <p:nvPicPr>
          <p:cNvPr id="3" name="Picture 2" descr="Screen Shot 2013-07-01 at 6.02.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300" y="1566333"/>
            <a:ext cx="4851400" cy="4673600"/>
          </a:xfrm>
          <a:prstGeom prst="rect">
            <a:avLst/>
          </a:prstGeom>
        </p:spPr>
      </p:pic>
      <p:sp>
        <p:nvSpPr>
          <p:cNvPr id="4" name="TextBox 3"/>
          <p:cNvSpPr txBox="1"/>
          <p:nvPr/>
        </p:nvSpPr>
        <p:spPr>
          <a:xfrm>
            <a:off x="6011345" y="6239933"/>
            <a:ext cx="2934818" cy="461665"/>
          </a:xfrm>
          <a:prstGeom prst="rect">
            <a:avLst/>
          </a:prstGeom>
          <a:noFill/>
        </p:spPr>
        <p:txBody>
          <a:bodyPr wrap="none" rtlCol="0">
            <a:spAutoFit/>
          </a:bodyPr>
          <a:lstStyle/>
          <a:p>
            <a:r>
              <a:rPr lang="en-US" sz="2400" b="1" dirty="0" smtClean="0">
                <a:solidFill>
                  <a:srgbClr val="0000FF"/>
                </a:solidFill>
              </a:rPr>
              <a:t>Miranda Collier, 2013</a:t>
            </a:r>
            <a:endParaRPr lang="en-US" sz="2400" b="1" dirty="0">
              <a:solidFill>
                <a:srgbClr val="0000FF"/>
              </a:solidFill>
            </a:endParaRPr>
          </a:p>
        </p:txBody>
      </p:sp>
      <p:sp>
        <p:nvSpPr>
          <p:cNvPr id="5" name="TextBox 4"/>
          <p:cNvSpPr txBox="1"/>
          <p:nvPr/>
        </p:nvSpPr>
        <p:spPr>
          <a:xfrm>
            <a:off x="6997700" y="3845472"/>
            <a:ext cx="1850687" cy="461665"/>
          </a:xfrm>
          <a:prstGeom prst="rect">
            <a:avLst/>
          </a:prstGeom>
          <a:noFill/>
        </p:spPr>
        <p:txBody>
          <a:bodyPr wrap="none" rtlCol="0">
            <a:spAutoFit/>
          </a:bodyPr>
          <a:lstStyle/>
          <a:p>
            <a:r>
              <a:rPr lang="en-US" sz="2400" b="1" dirty="0" smtClean="0"/>
              <a:t>Nuclear zone</a:t>
            </a:r>
            <a:endParaRPr lang="en-US" sz="2400" b="1" dirty="0"/>
          </a:p>
        </p:txBody>
      </p:sp>
      <p:cxnSp>
        <p:nvCxnSpPr>
          <p:cNvPr id="6" name="Straight Arrow Connector 5"/>
          <p:cNvCxnSpPr/>
          <p:nvPr/>
        </p:nvCxnSpPr>
        <p:spPr>
          <a:xfrm flipH="1">
            <a:off x="5215467" y="4097867"/>
            <a:ext cx="1782233" cy="50800"/>
          </a:xfrm>
          <a:prstGeom prst="straightConnector1">
            <a:avLst/>
          </a:prstGeom>
          <a:ln w="50800">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57200" y="3471333"/>
            <a:ext cx="2150533" cy="1200328"/>
          </a:xfrm>
          <a:prstGeom prst="rect">
            <a:avLst/>
          </a:prstGeom>
          <a:noFill/>
        </p:spPr>
        <p:txBody>
          <a:bodyPr wrap="square" rtlCol="0">
            <a:spAutoFit/>
          </a:bodyPr>
          <a:lstStyle/>
          <a:p>
            <a:r>
              <a:rPr lang="en-US" sz="2400" b="1" dirty="0" smtClean="0"/>
              <a:t>Concentric rings in the cortical region</a:t>
            </a:r>
            <a:endParaRPr lang="en-US" sz="2400" b="1" dirty="0"/>
          </a:p>
        </p:txBody>
      </p:sp>
      <p:cxnSp>
        <p:nvCxnSpPr>
          <p:cNvPr id="8" name="Straight Arrow Connector 7"/>
          <p:cNvCxnSpPr/>
          <p:nvPr/>
        </p:nvCxnSpPr>
        <p:spPr>
          <a:xfrm flipV="1">
            <a:off x="2146300" y="3471333"/>
            <a:ext cx="1121833" cy="374139"/>
          </a:xfrm>
          <a:prstGeom prst="straightConnector1">
            <a:avLst/>
          </a:prstGeom>
          <a:ln w="50800">
            <a:solidFill>
              <a:srgbClr val="FF0000"/>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2146300" y="4097867"/>
            <a:ext cx="1392767" cy="209270"/>
          </a:xfrm>
          <a:prstGeom prst="straightConnector1">
            <a:avLst/>
          </a:prstGeom>
          <a:ln w="50800">
            <a:solidFill>
              <a:srgbClr val="FF0000"/>
            </a:solidFill>
            <a:tailEnd type="triangle" w="lg"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6810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304801"/>
            <a:ext cx="7924800" cy="838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smtClean="0">
                <a:solidFill>
                  <a:srgbClr val="FF0000"/>
                </a:solidFill>
                <a:latin typeface="Calibri"/>
              </a:rPr>
              <a:t>Matrix </a:t>
            </a:r>
            <a:r>
              <a:rPr lang="en-US" sz="3400" b="1" dirty="0" smtClean="0">
                <a:solidFill>
                  <a:srgbClr val="FF0000"/>
                </a:solidFill>
                <a:latin typeface="Calibri"/>
              </a:rPr>
              <a:t>application – vacuum sublimation</a:t>
            </a:r>
            <a:endParaRPr lang="en-US" sz="3400" b="1" dirty="0">
              <a:solidFill>
                <a:srgbClr val="FF0000"/>
              </a:solidFill>
              <a:latin typeface="Calibri"/>
            </a:endParaRPr>
          </a:p>
        </p:txBody>
      </p:sp>
      <p:cxnSp>
        <p:nvCxnSpPr>
          <p:cNvPr id="5" name="Straight Connector 4"/>
          <p:cNvCxnSpPr/>
          <p:nvPr/>
        </p:nvCxnSpPr>
        <p:spPr>
          <a:xfrm>
            <a:off x="533400" y="1066800"/>
            <a:ext cx="8077200" cy="0"/>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pic>
        <p:nvPicPr>
          <p:cNvPr id="7" name="Picture 6" descr="sub setu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839699"/>
            <a:ext cx="6197600" cy="3789015"/>
          </a:xfrm>
          <a:prstGeom prst="rect">
            <a:avLst/>
          </a:prstGeom>
        </p:spPr>
      </p:pic>
      <p:pic>
        <p:nvPicPr>
          <p:cNvPr id="9" name="Picture 8" descr="coated slides.png"/>
          <p:cNvPicPr>
            <a:picLocks noChangeAspect="1"/>
          </p:cNvPicPr>
          <p:nvPr/>
        </p:nvPicPr>
        <p:blipFill rotWithShape="1">
          <a:blip r:embed="rId3">
            <a:extLst>
              <a:ext uri="{28A0092B-C50C-407E-A947-70E740481C1C}">
                <a14:useLocalDpi xmlns:a14="http://schemas.microsoft.com/office/drawing/2010/main" val="0"/>
              </a:ext>
            </a:extLst>
          </a:blip>
          <a:srcRect t="6184" b="11553"/>
          <a:stretch/>
        </p:blipFill>
        <p:spPr>
          <a:xfrm>
            <a:off x="7007580" y="4147230"/>
            <a:ext cx="1450620" cy="1481484"/>
          </a:xfrm>
          <a:prstGeom prst="rect">
            <a:avLst/>
          </a:prstGeom>
        </p:spPr>
      </p:pic>
      <p:sp>
        <p:nvSpPr>
          <p:cNvPr id="10" name="TextBox 9"/>
          <p:cNvSpPr txBox="1"/>
          <p:nvPr/>
        </p:nvSpPr>
        <p:spPr>
          <a:xfrm>
            <a:off x="533400" y="1758667"/>
            <a:ext cx="2692400" cy="438582"/>
          </a:xfrm>
          <a:prstGeom prst="rect">
            <a:avLst/>
          </a:prstGeom>
          <a:noFill/>
        </p:spPr>
        <p:txBody>
          <a:bodyPr wrap="square" rtlCol="0">
            <a:spAutoFit/>
          </a:bodyPr>
          <a:lstStyle/>
          <a:p>
            <a:pPr>
              <a:lnSpc>
                <a:spcPct val="130000"/>
              </a:lnSpc>
            </a:pPr>
            <a:r>
              <a:rPr lang="en-US" dirty="0" smtClean="0">
                <a:solidFill>
                  <a:prstClr val="black"/>
                </a:solidFill>
                <a:latin typeface="Calibri"/>
              </a:rPr>
              <a:t>Sublimation setup:</a:t>
            </a:r>
          </a:p>
        </p:txBody>
      </p:sp>
      <p:sp>
        <p:nvSpPr>
          <p:cNvPr id="11" name="TextBox 10"/>
          <p:cNvSpPr txBox="1"/>
          <p:nvPr/>
        </p:nvSpPr>
        <p:spPr>
          <a:xfrm>
            <a:off x="6502400" y="1846481"/>
            <a:ext cx="2692400" cy="438582"/>
          </a:xfrm>
          <a:prstGeom prst="rect">
            <a:avLst/>
          </a:prstGeom>
          <a:noFill/>
        </p:spPr>
        <p:txBody>
          <a:bodyPr wrap="square" rtlCol="0">
            <a:spAutoFit/>
          </a:bodyPr>
          <a:lstStyle/>
          <a:p>
            <a:pPr>
              <a:lnSpc>
                <a:spcPct val="130000"/>
              </a:lnSpc>
            </a:pPr>
            <a:r>
              <a:rPr lang="en-US" dirty="0" smtClean="0">
                <a:solidFill>
                  <a:prstClr val="black"/>
                </a:solidFill>
                <a:latin typeface="Calibri"/>
              </a:rPr>
              <a:t>2,5-dihydroxybenzoic acid</a:t>
            </a:r>
          </a:p>
        </p:txBody>
      </p:sp>
      <p:pic>
        <p:nvPicPr>
          <p:cNvPr id="12" name="Picture 11"/>
          <p:cNvPicPr>
            <a:picLocks noChangeAspect="1"/>
          </p:cNvPicPr>
          <p:nvPr/>
        </p:nvPicPr>
        <p:blipFill>
          <a:blip r:embed="rId4"/>
          <a:stretch>
            <a:fillRect/>
          </a:stretch>
        </p:blipFill>
        <p:spPr>
          <a:xfrm>
            <a:off x="6692900" y="2402976"/>
            <a:ext cx="2032000" cy="1244600"/>
          </a:xfrm>
          <a:prstGeom prst="rect">
            <a:avLst/>
          </a:prstGeom>
        </p:spPr>
      </p:pic>
      <p:sp>
        <p:nvSpPr>
          <p:cNvPr id="13" name="TextBox 12"/>
          <p:cNvSpPr txBox="1"/>
          <p:nvPr/>
        </p:nvSpPr>
        <p:spPr>
          <a:xfrm>
            <a:off x="5448746" y="6261732"/>
            <a:ext cx="3557384" cy="369332"/>
          </a:xfrm>
          <a:prstGeom prst="rect">
            <a:avLst/>
          </a:prstGeom>
          <a:noFill/>
        </p:spPr>
        <p:txBody>
          <a:bodyPr wrap="none" rtlCol="0">
            <a:spAutoFit/>
          </a:bodyPr>
          <a:lstStyle/>
          <a:p>
            <a:r>
              <a:rPr lang="en-US" b="1" dirty="0" smtClean="0">
                <a:solidFill>
                  <a:srgbClr val="0000FF"/>
                </a:solidFill>
              </a:rPr>
              <a:t>Miranda Collier/</a:t>
            </a:r>
            <a:r>
              <a:rPr lang="en-US" b="1" dirty="0" err="1" smtClean="0">
                <a:solidFill>
                  <a:srgbClr val="0000FF"/>
                </a:solidFill>
              </a:rPr>
              <a:t>Janusz</a:t>
            </a:r>
            <a:r>
              <a:rPr lang="en-US" b="1" dirty="0" smtClean="0">
                <a:solidFill>
                  <a:srgbClr val="0000FF"/>
                </a:solidFill>
              </a:rPr>
              <a:t> </a:t>
            </a:r>
            <a:r>
              <a:rPr lang="en-US" b="1" dirty="0" err="1" smtClean="0">
                <a:solidFill>
                  <a:srgbClr val="0000FF"/>
                </a:solidFill>
              </a:rPr>
              <a:t>Kabarowski</a:t>
            </a:r>
            <a:endParaRPr lang="en-US" b="1" dirty="0">
              <a:solidFill>
                <a:srgbClr val="0000FF"/>
              </a:solidFill>
            </a:endParaRPr>
          </a:p>
        </p:txBody>
      </p:sp>
    </p:spTree>
    <p:extLst>
      <p:ext uri="{BB962C8B-B14F-4D97-AF65-F5344CB8AC3E}">
        <p14:creationId xmlns:p14="http://schemas.microsoft.com/office/powerpoint/2010/main" val="8639531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101601"/>
            <a:ext cx="7924800" cy="838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FF0000"/>
                </a:solidFill>
                <a:latin typeface="Calibri"/>
              </a:rPr>
              <a:t>Selection of peaks from average mass spectrum reveals ion distribution in tissue</a:t>
            </a:r>
            <a:endParaRPr lang="en-US" sz="2800" b="1" dirty="0">
              <a:solidFill>
                <a:srgbClr val="FF0000"/>
              </a:solidFill>
              <a:latin typeface="Calibri"/>
            </a:endParaRPr>
          </a:p>
        </p:txBody>
      </p:sp>
      <p:cxnSp>
        <p:nvCxnSpPr>
          <p:cNvPr id="3" name="Straight Connector 2"/>
          <p:cNvCxnSpPr/>
          <p:nvPr/>
        </p:nvCxnSpPr>
        <p:spPr>
          <a:xfrm>
            <a:off x="533400" y="1041400"/>
            <a:ext cx="8077200" cy="0"/>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pic>
        <p:nvPicPr>
          <p:cNvPr id="4" name="Picture 2"/>
          <p:cNvPicPr>
            <a:picLocks noChangeAspect="1" noChangeArrowheads="1"/>
          </p:cNvPicPr>
          <p:nvPr/>
        </p:nvPicPr>
        <p:blipFill>
          <a:blip r:embed="rId2"/>
          <a:srcRect/>
          <a:stretch>
            <a:fillRect/>
          </a:stretch>
        </p:blipFill>
        <p:spPr bwMode="auto">
          <a:xfrm>
            <a:off x="3179932" y="2318656"/>
            <a:ext cx="5430668" cy="1199536"/>
          </a:xfrm>
          <a:prstGeom prst="rect">
            <a:avLst/>
          </a:prstGeom>
          <a:noFill/>
          <a:ln w="9525">
            <a:noFill/>
            <a:miter lim="800000"/>
            <a:headEnd/>
            <a:tailEnd/>
          </a:ln>
          <a:effectLst/>
        </p:spPr>
      </p:pic>
      <p:grpSp>
        <p:nvGrpSpPr>
          <p:cNvPr id="5" name="Group 4"/>
          <p:cNvGrpSpPr/>
          <p:nvPr/>
        </p:nvGrpSpPr>
        <p:grpSpPr>
          <a:xfrm>
            <a:off x="3179932" y="1117892"/>
            <a:ext cx="5435600" cy="1200764"/>
            <a:chOff x="289560" y="770573"/>
            <a:chExt cx="8397240" cy="1949278"/>
          </a:xfrm>
        </p:grpSpPr>
        <p:pic>
          <p:nvPicPr>
            <p:cNvPr id="6" name="Picture 3"/>
            <p:cNvPicPr>
              <a:picLocks noChangeAspect="1" noChangeArrowheads="1"/>
            </p:cNvPicPr>
            <p:nvPr/>
          </p:nvPicPr>
          <p:blipFill>
            <a:blip r:embed="rId3"/>
            <a:srcRect/>
            <a:stretch>
              <a:fillRect/>
            </a:stretch>
          </p:blipFill>
          <p:spPr bwMode="auto">
            <a:xfrm>
              <a:off x="289560" y="770573"/>
              <a:ext cx="8389620" cy="1949277"/>
            </a:xfrm>
            <a:prstGeom prst="rect">
              <a:avLst/>
            </a:prstGeom>
            <a:noFill/>
            <a:ln w="9525">
              <a:noFill/>
              <a:miter lim="800000"/>
              <a:headEnd/>
              <a:tailEnd/>
            </a:ln>
            <a:effectLst/>
          </p:spPr>
        </p:pic>
        <p:pic>
          <p:nvPicPr>
            <p:cNvPr id="7" name="Picture 2"/>
            <p:cNvPicPr>
              <a:picLocks noChangeAspect="1" noChangeArrowheads="1"/>
            </p:cNvPicPr>
            <p:nvPr/>
          </p:nvPicPr>
          <p:blipFill>
            <a:blip r:embed="rId2"/>
            <a:srcRect t="81810"/>
            <a:stretch>
              <a:fillRect/>
            </a:stretch>
          </p:blipFill>
          <p:spPr bwMode="auto">
            <a:xfrm>
              <a:off x="297180" y="2365636"/>
              <a:ext cx="8389620" cy="354215"/>
            </a:xfrm>
            <a:prstGeom prst="rect">
              <a:avLst/>
            </a:prstGeom>
            <a:noFill/>
            <a:ln w="9525">
              <a:noFill/>
              <a:miter lim="800000"/>
              <a:headEnd/>
              <a:tailEnd/>
            </a:ln>
            <a:effectLst/>
          </p:spPr>
        </p:pic>
      </p:grpSp>
      <p:pic>
        <p:nvPicPr>
          <p:cNvPr id="8" name="Picture 7" descr="MALDI eyes.png"/>
          <p:cNvPicPr>
            <a:picLocks noChangeAspect="1"/>
          </p:cNvPicPr>
          <p:nvPr/>
        </p:nvPicPr>
        <p:blipFill>
          <a:blip r:embed="rId4">
            <a:extLst>
              <a:ext uri="{BEBA8EAE-BF5A-486C-A8C5-ECC9F3942E4B}">
                <a14:imgProps xmlns:a14="http://schemas.microsoft.com/office/drawing/2010/main">
                  <a14:imgLayer r:embed="rId5">
                    <a14:imgEffect>
                      <a14:sharpenSoften amount="30000"/>
                    </a14:imgEffect>
                    <a14:imgEffect>
                      <a14:brightnessContrast bright="10000" contrast="-10000"/>
                    </a14:imgEffect>
                  </a14:imgLayer>
                </a14:imgProps>
              </a:ext>
              <a:ext uri="{28A0092B-C50C-407E-A947-70E740481C1C}">
                <a14:useLocalDpi xmlns:a14="http://schemas.microsoft.com/office/drawing/2010/main" val="0"/>
              </a:ext>
            </a:extLst>
          </a:blip>
          <a:stretch>
            <a:fillRect/>
          </a:stretch>
        </p:blipFill>
        <p:spPr>
          <a:xfrm>
            <a:off x="3586332" y="3645192"/>
            <a:ext cx="4490868" cy="277908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431" y="1168692"/>
            <a:ext cx="2908433" cy="1946513"/>
          </a:xfrm>
          <a:prstGeom prst="rect">
            <a:avLst/>
          </a:prstGeom>
        </p:spPr>
      </p:pic>
      <p:sp>
        <p:nvSpPr>
          <p:cNvPr id="10" name="Oval 9"/>
          <p:cNvSpPr>
            <a:spLocks noChangeAspect="1"/>
          </p:cNvSpPr>
          <p:nvPr/>
        </p:nvSpPr>
        <p:spPr>
          <a:xfrm>
            <a:off x="2059740" y="1982426"/>
            <a:ext cx="130731" cy="130731"/>
          </a:xfrm>
          <a:prstGeom prst="ellipse">
            <a:avLst/>
          </a:prstGeom>
          <a:noFill/>
          <a:ln w="127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048402" y="1305749"/>
            <a:ext cx="1549498" cy="246221"/>
          </a:xfrm>
          <a:prstGeom prst="rect">
            <a:avLst/>
          </a:prstGeom>
          <a:noFill/>
        </p:spPr>
        <p:txBody>
          <a:bodyPr wrap="square" rtlCol="0">
            <a:spAutoFit/>
          </a:bodyPr>
          <a:lstStyle/>
          <a:p>
            <a:pPr algn="r"/>
            <a:r>
              <a:rPr lang="en-US" sz="1000" dirty="0" smtClean="0">
                <a:latin typeface="Arial"/>
                <a:cs typeface="Arial"/>
              </a:rPr>
              <a:t>8 weeks old</a:t>
            </a:r>
            <a:endParaRPr lang="en-US" sz="1000" dirty="0">
              <a:latin typeface="Arial"/>
              <a:cs typeface="Arial"/>
            </a:endParaRPr>
          </a:p>
        </p:txBody>
      </p:sp>
      <p:sp>
        <p:nvSpPr>
          <p:cNvPr id="12" name="TextBox 11"/>
          <p:cNvSpPr txBox="1"/>
          <p:nvPr/>
        </p:nvSpPr>
        <p:spPr>
          <a:xfrm>
            <a:off x="7027934" y="2512249"/>
            <a:ext cx="1549498" cy="246221"/>
          </a:xfrm>
          <a:prstGeom prst="rect">
            <a:avLst/>
          </a:prstGeom>
          <a:noFill/>
        </p:spPr>
        <p:txBody>
          <a:bodyPr wrap="square" rtlCol="0">
            <a:spAutoFit/>
          </a:bodyPr>
          <a:lstStyle/>
          <a:p>
            <a:pPr algn="r"/>
            <a:r>
              <a:rPr lang="en-US" sz="1000" dirty="0" smtClean="0">
                <a:latin typeface="Arial"/>
                <a:cs typeface="Arial"/>
              </a:rPr>
              <a:t>14 months old</a:t>
            </a:r>
            <a:endParaRPr lang="en-US" sz="1000" dirty="0">
              <a:latin typeface="Arial"/>
              <a:cs typeface="Arial"/>
            </a:endParaRPr>
          </a:p>
        </p:txBody>
      </p:sp>
      <p:sp>
        <p:nvSpPr>
          <p:cNvPr id="13" name="TextBox 12"/>
          <p:cNvSpPr txBox="1"/>
          <p:nvPr/>
        </p:nvSpPr>
        <p:spPr>
          <a:xfrm>
            <a:off x="362362" y="3645192"/>
            <a:ext cx="2260600" cy="1477328"/>
          </a:xfrm>
          <a:prstGeom prst="rect">
            <a:avLst/>
          </a:prstGeom>
          <a:noFill/>
        </p:spPr>
        <p:txBody>
          <a:bodyPr wrap="square" rtlCol="0">
            <a:spAutoFit/>
          </a:bodyPr>
          <a:lstStyle/>
          <a:p>
            <a:pPr marL="285750" indent="-285750">
              <a:buFont typeface="Arial"/>
              <a:buChar char="•"/>
            </a:pPr>
            <a:r>
              <a:rPr lang="en-US" dirty="0" smtClean="0">
                <a:solidFill>
                  <a:prstClr val="black"/>
                </a:solidFill>
                <a:latin typeface="Calibri"/>
              </a:rPr>
              <a:t>Lipids exist </a:t>
            </a:r>
            <a:r>
              <a:rPr lang="en-US" i="1" dirty="0" smtClean="0">
                <a:solidFill>
                  <a:prstClr val="black"/>
                </a:solidFill>
                <a:latin typeface="Calibri"/>
              </a:rPr>
              <a:t>in situ</a:t>
            </a:r>
            <a:r>
              <a:rPr lang="en-US" dirty="0" smtClean="0">
                <a:solidFill>
                  <a:prstClr val="black"/>
                </a:solidFill>
                <a:latin typeface="Calibri"/>
              </a:rPr>
              <a:t> as protonated, </a:t>
            </a:r>
            <a:r>
              <a:rPr lang="en-US" dirty="0" err="1" smtClean="0">
                <a:solidFill>
                  <a:prstClr val="black"/>
                </a:solidFill>
                <a:latin typeface="Calibri"/>
              </a:rPr>
              <a:t>sodiated</a:t>
            </a:r>
            <a:r>
              <a:rPr lang="en-US" dirty="0" smtClean="0">
                <a:solidFill>
                  <a:prstClr val="black"/>
                </a:solidFill>
                <a:latin typeface="Calibri"/>
              </a:rPr>
              <a:t>, or </a:t>
            </a:r>
            <a:r>
              <a:rPr lang="en-US" dirty="0" err="1" smtClean="0">
                <a:solidFill>
                  <a:prstClr val="black"/>
                </a:solidFill>
                <a:latin typeface="Calibri"/>
              </a:rPr>
              <a:t>potassiated</a:t>
            </a:r>
            <a:r>
              <a:rPr lang="en-US" dirty="0" smtClean="0">
                <a:solidFill>
                  <a:prstClr val="black"/>
                </a:solidFill>
                <a:latin typeface="Calibri"/>
              </a:rPr>
              <a:t> adducts</a:t>
            </a:r>
          </a:p>
        </p:txBody>
      </p:sp>
      <p:sp>
        <p:nvSpPr>
          <p:cNvPr id="14" name="TextBox 13"/>
          <p:cNvSpPr txBox="1"/>
          <p:nvPr/>
        </p:nvSpPr>
        <p:spPr>
          <a:xfrm>
            <a:off x="362362" y="5131092"/>
            <a:ext cx="2260600" cy="1477328"/>
          </a:xfrm>
          <a:prstGeom prst="rect">
            <a:avLst/>
          </a:prstGeom>
          <a:noFill/>
        </p:spPr>
        <p:txBody>
          <a:bodyPr wrap="square" rtlCol="0">
            <a:spAutoFit/>
          </a:bodyPr>
          <a:lstStyle/>
          <a:p>
            <a:pPr marL="285750" indent="-285750">
              <a:buFont typeface="Arial"/>
              <a:buChar char="•"/>
            </a:pPr>
            <a:r>
              <a:rPr lang="en-US" dirty="0" smtClean="0">
                <a:solidFill>
                  <a:prstClr val="black"/>
                </a:solidFill>
                <a:latin typeface="Calibri"/>
              </a:rPr>
              <a:t>Formation of lithium adducts can improve signal and </a:t>
            </a:r>
            <a:r>
              <a:rPr lang="en-US" dirty="0" err="1" smtClean="0">
                <a:solidFill>
                  <a:prstClr val="black"/>
                </a:solidFill>
                <a:latin typeface="Calibri"/>
              </a:rPr>
              <a:t>deconvolute</a:t>
            </a:r>
            <a:r>
              <a:rPr lang="en-US" dirty="0" smtClean="0">
                <a:solidFill>
                  <a:prstClr val="black"/>
                </a:solidFill>
                <a:latin typeface="Calibri"/>
              </a:rPr>
              <a:t> spectra</a:t>
            </a:r>
          </a:p>
        </p:txBody>
      </p:sp>
      <p:sp>
        <p:nvSpPr>
          <p:cNvPr id="15" name="TextBox 14"/>
          <p:cNvSpPr txBox="1"/>
          <p:nvPr/>
        </p:nvSpPr>
        <p:spPr>
          <a:xfrm>
            <a:off x="928782" y="3051705"/>
            <a:ext cx="1605280" cy="246221"/>
          </a:xfrm>
          <a:prstGeom prst="rect">
            <a:avLst/>
          </a:prstGeom>
          <a:noFill/>
        </p:spPr>
        <p:txBody>
          <a:bodyPr wrap="square" rtlCol="0">
            <a:spAutoFit/>
          </a:bodyPr>
          <a:lstStyle/>
          <a:p>
            <a:pPr algn="ctr"/>
            <a:r>
              <a:rPr lang="en-US" sz="1000" dirty="0" smtClean="0">
                <a:latin typeface="Arial"/>
                <a:cs typeface="Arial"/>
              </a:rPr>
              <a:t>log</a:t>
            </a:r>
            <a:r>
              <a:rPr lang="en-US" sz="1000" baseline="-25000" dirty="0" smtClean="0">
                <a:latin typeface="Arial"/>
                <a:cs typeface="Arial"/>
              </a:rPr>
              <a:t>2</a:t>
            </a:r>
            <a:r>
              <a:rPr lang="en-US" sz="1000" dirty="0" smtClean="0">
                <a:latin typeface="Arial"/>
                <a:cs typeface="Arial"/>
              </a:rPr>
              <a:t>FC</a:t>
            </a:r>
            <a:endParaRPr lang="en-US" sz="1000" dirty="0">
              <a:latin typeface="Arial"/>
              <a:cs typeface="Arial"/>
            </a:endParaRPr>
          </a:p>
        </p:txBody>
      </p:sp>
      <p:sp>
        <p:nvSpPr>
          <p:cNvPr id="16" name="TextBox 15"/>
          <p:cNvSpPr txBox="1"/>
          <p:nvPr/>
        </p:nvSpPr>
        <p:spPr>
          <a:xfrm rot="16200000">
            <a:off x="-563388" y="1977348"/>
            <a:ext cx="1605280" cy="246221"/>
          </a:xfrm>
          <a:prstGeom prst="rect">
            <a:avLst/>
          </a:prstGeom>
          <a:noFill/>
        </p:spPr>
        <p:txBody>
          <a:bodyPr wrap="square" rtlCol="0">
            <a:spAutoFit/>
          </a:bodyPr>
          <a:lstStyle/>
          <a:p>
            <a:pPr algn="ctr"/>
            <a:r>
              <a:rPr lang="en-US" sz="1000" dirty="0" smtClean="0">
                <a:latin typeface="Arial"/>
                <a:cs typeface="Arial"/>
              </a:rPr>
              <a:t>-log</a:t>
            </a:r>
            <a:r>
              <a:rPr lang="en-US" sz="1000" baseline="-25000" dirty="0" smtClean="0">
                <a:latin typeface="Arial"/>
                <a:cs typeface="Arial"/>
              </a:rPr>
              <a:t>10</a:t>
            </a:r>
            <a:r>
              <a:rPr lang="en-US" sz="1000" dirty="0" smtClean="0">
                <a:latin typeface="Arial"/>
                <a:cs typeface="Arial"/>
              </a:rPr>
              <a:t>(p)</a:t>
            </a:r>
            <a:endParaRPr lang="en-US" sz="1000" dirty="0">
              <a:latin typeface="Arial"/>
              <a:cs typeface="Arial"/>
            </a:endParaRPr>
          </a:p>
        </p:txBody>
      </p:sp>
      <p:sp>
        <p:nvSpPr>
          <p:cNvPr id="17" name="TextBox 16"/>
          <p:cNvSpPr txBox="1"/>
          <p:nvPr/>
        </p:nvSpPr>
        <p:spPr>
          <a:xfrm>
            <a:off x="2152371" y="1901147"/>
            <a:ext cx="785718" cy="246221"/>
          </a:xfrm>
          <a:prstGeom prst="rect">
            <a:avLst/>
          </a:prstGeom>
          <a:noFill/>
        </p:spPr>
        <p:txBody>
          <a:bodyPr wrap="square" rtlCol="0">
            <a:spAutoFit/>
          </a:bodyPr>
          <a:lstStyle/>
          <a:p>
            <a:pPr algn="ctr"/>
            <a:r>
              <a:rPr lang="en-US" sz="1000" dirty="0" smtClean="0">
                <a:latin typeface="Arial"/>
                <a:cs typeface="Arial"/>
              </a:rPr>
              <a:t>PC(36:4)</a:t>
            </a:r>
          </a:p>
        </p:txBody>
      </p:sp>
      <p:sp>
        <p:nvSpPr>
          <p:cNvPr id="18" name="TextBox 17"/>
          <p:cNvSpPr txBox="1"/>
          <p:nvPr/>
        </p:nvSpPr>
        <p:spPr>
          <a:xfrm>
            <a:off x="5448746" y="6438948"/>
            <a:ext cx="3557384" cy="369332"/>
          </a:xfrm>
          <a:prstGeom prst="rect">
            <a:avLst/>
          </a:prstGeom>
          <a:noFill/>
        </p:spPr>
        <p:txBody>
          <a:bodyPr wrap="none" rtlCol="0">
            <a:spAutoFit/>
          </a:bodyPr>
          <a:lstStyle/>
          <a:p>
            <a:r>
              <a:rPr lang="en-US" b="1" dirty="0" smtClean="0">
                <a:solidFill>
                  <a:srgbClr val="0000FF"/>
                </a:solidFill>
              </a:rPr>
              <a:t>Miranda Collier/</a:t>
            </a:r>
            <a:r>
              <a:rPr lang="en-US" b="1" dirty="0" err="1" smtClean="0">
                <a:solidFill>
                  <a:srgbClr val="0000FF"/>
                </a:solidFill>
              </a:rPr>
              <a:t>Janusz</a:t>
            </a:r>
            <a:r>
              <a:rPr lang="en-US" b="1" dirty="0" smtClean="0">
                <a:solidFill>
                  <a:srgbClr val="0000FF"/>
                </a:solidFill>
              </a:rPr>
              <a:t> </a:t>
            </a:r>
            <a:r>
              <a:rPr lang="en-US" b="1" dirty="0" err="1" smtClean="0">
                <a:solidFill>
                  <a:srgbClr val="0000FF"/>
                </a:solidFill>
              </a:rPr>
              <a:t>Kabarowski</a:t>
            </a:r>
            <a:endParaRPr lang="en-US" b="1" dirty="0">
              <a:solidFill>
                <a:srgbClr val="0000FF"/>
              </a:solidFill>
            </a:endParaRPr>
          </a:p>
        </p:txBody>
      </p:sp>
    </p:spTree>
    <p:extLst>
      <p:ext uri="{BB962C8B-B14F-4D97-AF65-F5344CB8AC3E}">
        <p14:creationId xmlns:p14="http://schemas.microsoft.com/office/powerpoint/2010/main" val="19196397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build="p"/>
      <p:bldP spid="14" grpId="0" build="p"/>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42"/>
            <a:ext cx="8229600" cy="1143000"/>
          </a:xfrm>
        </p:spPr>
        <p:txBody>
          <a:bodyPr>
            <a:normAutofit/>
          </a:bodyPr>
          <a:lstStyle/>
          <a:p>
            <a:r>
              <a:rPr lang="en-US" b="1" dirty="0" smtClean="0">
                <a:solidFill>
                  <a:srgbClr val="FF0000"/>
                </a:solidFill>
              </a:rPr>
              <a:t>Issues in metabolomics research</a:t>
            </a:r>
            <a:endParaRPr lang="en-US" b="1" dirty="0">
              <a:solidFill>
                <a:srgbClr val="FF0000"/>
              </a:solidFill>
            </a:endParaRPr>
          </a:p>
        </p:txBody>
      </p:sp>
      <p:sp>
        <p:nvSpPr>
          <p:cNvPr id="3" name="Content Placeholder 2"/>
          <p:cNvSpPr>
            <a:spLocks noGrp="1"/>
          </p:cNvSpPr>
          <p:nvPr>
            <p:ph idx="1"/>
          </p:nvPr>
        </p:nvSpPr>
        <p:spPr>
          <a:xfrm>
            <a:off x="457200" y="1294493"/>
            <a:ext cx="8229600" cy="4963010"/>
          </a:xfrm>
        </p:spPr>
        <p:txBody>
          <a:bodyPr>
            <a:normAutofit fontScale="92500" lnSpcReduction="20000"/>
          </a:bodyPr>
          <a:lstStyle/>
          <a:p>
            <a:r>
              <a:rPr lang="en-US" sz="2800" b="1" dirty="0"/>
              <a:t>Standards and methods standardization</a:t>
            </a:r>
          </a:p>
          <a:p>
            <a:r>
              <a:rPr lang="en-US" sz="2800" b="1" dirty="0" smtClean="0"/>
              <a:t>Derivatives </a:t>
            </a:r>
            <a:r>
              <a:rPr lang="en-US" sz="2800" b="1" dirty="0"/>
              <a:t>and Isotope </a:t>
            </a:r>
            <a:r>
              <a:rPr lang="en-US" sz="2800" b="1" dirty="0" smtClean="0"/>
              <a:t>labeling</a:t>
            </a:r>
          </a:p>
          <a:p>
            <a:r>
              <a:rPr lang="en-US" sz="2800" b="1" dirty="0" smtClean="0"/>
              <a:t>Capillary electrophoresis</a:t>
            </a:r>
            <a:endParaRPr lang="en-US" sz="2800" b="1" dirty="0"/>
          </a:p>
          <a:p>
            <a:r>
              <a:rPr lang="en-US" sz="2800" b="1" dirty="0" smtClean="0"/>
              <a:t>Spatial </a:t>
            </a:r>
            <a:r>
              <a:rPr lang="en-US" sz="2800" b="1" dirty="0" smtClean="0"/>
              <a:t>distribution</a:t>
            </a:r>
          </a:p>
          <a:p>
            <a:pPr lvl="1"/>
            <a:r>
              <a:rPr lang="en-US" sz="2400" b="1" dirty="0"/>
              <a:t>I</a:t>
            </a:r>
            <a:r>
              <a:rPr lang="en-US" sz="2400" b="1" dirty="0" smtClean="0"/>
              <a:t>maging mass spectrometry</a:t>
            </a:r>
          </a:p>
          <a:p>
            <a:r>
              <a:rPr lang="en-US" sz="2800" b="1" dirty="0" smtClean="0"/>
              <a:t>Other localized </a:t>
            </a:r>
            <a:r>
              <a:rPr lang="en-US" sz="2800" b="1" dirty="0" smtClean="0"/>
              <a:t>metabolomics</a:t>
            </a:r>
          </a:p>
          <a:p>
            <a:pPr lvl="1"/>
            <a:r>
              <a:rPr lang="en-US" sz="2400" b="1" dirty="0" smtClean="0"/>
              <a:t>Head space GC-MS</a:t>
            </a:r>
          </a:p>
          <a:p>
            <a:pPr lvl="2"/>
            <a:r>
              <a:rPr lang="en-US" sz="2000" b="1" dirty="0" smtClean="0"/>
              <a:t>Breath and other body odors</a:t>
            </a:r>
          </a:p>
          <a:p>
            <a:pPr lvl="2"/>
            <a:r>
              <a:rPr lang="en-US" sz="2000" b="1" dirty="0" smtClean="0"/>
              <a:t>?? urine “odor”</a:t>
            </a:r>
          </a:p>
          <a:p>
            <a:pPr lvl="1"/>
            <a:r>
              <a:rPr lang="en-US" sz="2400" b="1" dirty="0" err="1" smtClean="0"/>
              <a:t>iKnife</a:t>
            </a:r>
            <a:r>
              <a:rPr lang="en-US" sz="2400" b="1" dirty="0" smtClean="0"/>
              <a:t>-MS</a:t>
            </a:r>
          </a:p>
          <a:p>
            <a:pPr lvl="2"/>
            <a:r>
              <a:rPr lang="en-US" sz="2000" b="1" dirty="0" smtClean="0"/>
              <a:t>Metabolome of the “smoke” created with cauterized surgical </a:t>
            </a:r>
            <a:r>
              <a:rPr lang="en-US" sz="2000" b="1" dirty="0" smtClean="0"/>
              <a:t>knife</a:t>
            </a:r>
          </a:p>
          <a:p>
            <a:r>
              <a:rPr lang="en-US" sz="2800" b="1" dirty="0" smtClean="0"/>
              <a:t>Big picture - Phenomics</a:t>
            </a:r>
          </a:p>
          <a:p>
            <a:r>
              <a:rPr lang="en-US" sz="2800" b="1" dirty="0" smtClean="0"/>
              <a:t>Where next?</a:t>
            </a:r>
            <a:endParaRPr lang="en-US" sz="2800" b="1" dirty="0" smtClean="0"/>
          </a:p>
        </p:txBody>
      </p:sp>
    </p:spTree>
    <p:extLst>
      <p:ext uri="{BB962C8B-B14F-4D97-AF65-F5344CB8AC3E}">
        <p14:creationId xmlns:p14="http://schemas.microsoft.com/office/powerpoint/2010/main" val="4458762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304801"/>
            <a:ext cx="7924800" cy="838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FF0000"/>
                </a:solidFill>
                <a:latin typeface="Calibri"/>
              </a:rPr>
              <a:t>MALDI MS/MS confirms lipid identities</a:t>
            </a:r>
            <a:endParaRPr lang="en-US" sz="3600" b="1" dirty="0">
              <a:solidFill>
                <a:srgbClr val="FF0000"/>
              </a:solidFill>
              <a:latin typeface="Calibri"/>
            </a:endParaRPr>
          </a:p>
        </p:txBody>
      </p:sp>
      <p:cxnSp>
        <p:nvCxnSpPr>
          <p:cNvPr id="3" name="Straight Connector 2"/>
          <p:cNvCxnSpPr/>
          <p:nvPr/>
        </p:nvCxnSpPr>
        <p:spPr>
          <a:xfrm>
            <a:off x="533400" y="1066800"/>
            <a:ext cx="8077200" cy="0"/>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pic>
        <p:nvPicPr>
          <p:cNvPr id="4" name="Picture 3" descr="782.6 MSMS.png"/>
          <p:cNvPicPr>
            <a:picLocks noChangeAspect="1"/>
          </p:cNvPicPr>
          <p:nvPr/>
        </p:nvPicPr>
        <p:blipFill rotWithShape="1">
          <a:blip r:embed="rId2"/>
          <a:srcRect l="13290" t="10735" r="16975" b="11823"/>
          <a:stretch/>
        </p:blipFill>
        <p:spPr>
          <a:xfrm>
            <a:off x="477448" y="2069001"/>
            <a:ext cx="5784850" cy="4015220"/>
          </a:xfrm>
          <a:prstGeom prst="rect">
            <a:avLst/>
          </a:prstGeom>
        </p:spPr>
      </p:pic>
      <p:sp>
        <p:nvSpPr>
          <p:cNvPr id="5" name="TextBox 4"/>
          <p:cNvSpPr txBox="1"/>
          <p:nvPr/>
        </p:nvSpPr>
        <p:spPr>
          <a:xfrm>
            <a:off x="-123462" y="5824631"/>
            <a:ext cx="7170820" cy="261610"/>
          </a:xfrm>
          <a:prstGeom prst="rect">
            <a:avLst/>
          </a:prstGeom>
          <a:noFill/>
        </p:spPr>
        <p:txBody>
          <a:bodyPr wrap="square" rtlCol="0">
            <a:spAutoFit/>
          </a:bodyPr>
          <a:lstStyle/>
          <a:p>
            <a:pPr algn="ctr"/>
            <a:r>
              <a:rPr lang="en-US" sz="1100" dirty="0" smtClean="0">
                <a:latin typeface="Arial" panose="020B0604020202020204" pitchFamily="34" charset="0"/>
                <a:cs typeface="Arial" panose="020B0604020202020204" pitchFamily="34" charset="0"/>
              </a:rPr>
              <a:t>100             200             300             400             500             600             700             800</a:t>
            </a:r>
            <a:endParaRPr lang="en-US" sz="1100" dirty="0">
              <a:latin typeface="Arial" panose="020B0604020202020204" pitchFamily="34" charset="0"/>
              <a:cs typeface="Arial" panose="020B0604020202020204" pitchFamily="34" charset="0"/>
            </a:endParaRPr>
          </a:p>
        </p:txBody>
      </p:sp>
      <p:sp>
        <p:nvSpPr>
          <p:cNvPr id="6" name="TextBox 5"/>
          <p:cNvSpPr txBox="1"/>
          <p:nvPr/>
        </p:nvSpPr>
        <p:spPr>
          <a:xfrm>
            <a:off x="566348" y="6027071"/>
            <a:ext cx="5651500" cy="261610"/>
          </a:xfrm>
          <a:prstGeom prst="rect">
            <a:avLst/>
          </a:prstGeom>
          <a:solidFill>
            <a:schemeClr val="bg1"/>
          </a:solidFill>
        </p:spPr>
        <p:txBody>
          <a:bodyPr wrap="square" rtlCol="0">
            <a:spAutoFit/>
          </a:bodyPr>
          <a:lstStyle/>
          <a:p>
            <a:pPr algn="ctr"/>
            <a:r>
              <a:rPr lang="en-US" sz="1100" dirty="0" smtClean="0">
                <a:latin typeface="Arial" panose="020B0604020202020204" pitchFamily="34" charset="0"/>
                <a:cs typeface="Arial" panose="020B0604020202020204" pitchFamily="34" charset="0"/>
              </a:rPr>
              <a:t>Mass/Charge (m/z), Da</a:t>
            </a:r>
            <a:endParaRPr lang="en-US" sz="1100"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3"/>
          <a:srcRect/>
          <a:stretch>
            <a:fillRect/>
          </a:stretch>
        </p:blipFill>
        <p:spPr bwMode="auto">
          <a:xfrm>
            <a:off x="1619477" y="1512593"/>
            <a:ext cx="4598371" cy="2090168"/>
          </a:xfrm>
          <a:prstGeom prst="rect">
            <a:avLst/>
          </a:prstGeom>
          <a:noFill/>
          <a:ln w="9525">
            <a:noFill/>
            <a:miter lim="800000"/>
            <a:headEnd/>
            <a:tailEnd/>
          </a:ln>
          <a:effectLst/>
        </p:spPr>
      </p:pic>
      <p:sp>
        <p:nvSpPr>
          <p:cNvPr id="8" name="TextBox 7"/>
          <p:cNvSpPr txBox="1"/>
          <p:nvPr/>
        </p:nvSpPr>
        <p:spPr>
          <a:xfrm>
            <a:off x="580064" y="1782548"/>
            <a:ext cx="1862926" cy="276999"/>
          </a:xfrm>
          <a:prstGeom prst="rect">
            <a:avLst/>
          </a:prstGeom>
          <a:solidFill>
            <a:schemeClr val="bg1"/>
          </a:solidFill>
        </p:spPr>
        <p:txBody>
          <a:bodyPr wrap="square" rtlCol="0">
            <a:spAutoFit/>
          </a:bodyPr>
          <a:lstStyle/>
          <a:p>
            <a:pPr algn="ctr"/>
            <a:r>
              <a:rPr lang="en-US" sz="1200" dirty="0">
                <a:latin typeface="Arial" panose="020B0604020202020204" pitchFamily="34" charset="0"/>
                <a:cs typeface="Arial" panose="020B0604020202020204" pitchFamily="34" charset="0"/>
              </a:rPr>
              <a:t>c</a:t>
            </a:r>
            <a:r>
              <a:rPr lang="en-US" sz="1200" dirty="0" smtClean="0">
                <a:latin typeface="Arial" panose="020B0604020202020204" pitchFamily="34" charset="0"/>
                <a:cs typeface="Arial" panose="020B0604020202020204" pitchFamily="34" charset="0"/>
              </a:rPr>
              <a:t>holine head group</a:t>
            </a:r>
            <a:endParaRPr lang="en-US" sz="1200" dirty="0">
              <a:latin typeface="Arial" panose="020B0604020202020204" pitchFamily="34" charset="0"/>
              <a:cs typeface="Arial" panose="020B0604020202020204" pitchFamily="34" charset="0"/>
            </a:endParaRPr>
          </a:p>
        </p:txBody>
      </p:sp>
      <p:sp>
        <p:nvSpPr>
          <p:cNvPr id="9" name="TextBox 8"/>
          <p:cNvSpPr txBox="1"/>
          <p:nvPr/>
        </p:nvSpPr>
        <p:spPr>
          <a:xfrm>
            <a:off x="3643025" y="4533946"/>
            <a:ext cx="1747233" cy="276999"/>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(36:4) phospholipid</a:t>
            </a:r>
            <a:endParaRPr lang="en-US" sz="1200" dirty="0">
              <a:latin typeface="Arial" panose="020B0604020202020204" pitchFamily="34" charset="0"/>
              <a:cs typeface="Arial" panose="020B0604020202020204" pitchFamily="34" charset="0"/>
            </a:endParaRPr>
          </a:p>
        </p:txBody>
      </p:sp>
      <p:sp>
        <p:nvSpPr>
          <p:cNvPr id="10" name="TextBox 9"/>
          <p:cNvSpPr txBox="1"/>
          <p:nvPr/>
        </p:nvSpPr>
        <p:spPr>
          <a:xfrm>
            <a:off x="6288919" y="1703102"/>
            <a:ext cx="2025683" cy="276999"/>
          </a:xfrm>
          <a:prstGeom prst="rect">
            <a:avLst/>
          </a:prstGeom>
          <a:noFill/>
        </p:spPr>
        <p:txBody>
          <a:bodyPr wrap="square" rtlCol="0">
            <a:spAutoFit/>
          </a:bodyPr>
          <a:lstStyle/>
          <a:p>
            <a:r>
              <a:rPr lang="en-US" sz="1200" dirty="0" smtClean="0">
                <a:latin typeface="Arial"/>
                <a:cs typeface="Arial"/>
              </a:rPr>
              <a:t>m/z 782.6</a:t>
            </a:r>
          </a:p>
        </p:txBody>
      </p:sp>
      <p:pic>
        <p:nvPicPr>
          <p:cNvPr id="11" name="Picture 5"/>
          <p:cNvPicPr>
            <a:picLocks noChangeAspect="1" noChangeArrowheads="1"/>
          </p:cNvPicPr>
          <p:nvPr/>
        </p:nvPicPr>
        <p:blipFill rotWithShape="1">
          <a:blip r:embed="rId4"/>
          <a:srcRect l="2632" t="55984" r="2632"/>
          <a:stretch/>
        </p:blipFill>
        <p:spPr bwMode="auto">
          <a:xfrm>
            <a:off x="6370200" y="2022993"/>
            <a:ext cx="2025683" cy="1811160"/>
          </a:xfrm>
          <a:prstGeom prst="rect">
            <a:avLst/>
          </a:prstGeom>
          <a:noFill/>
          <a:ln w="9525">
            <a:noFill/>
            <a:miter lim="800000"/>
            <a:headEnd/>
            <a:tailEnd/>
          </a:ln>
          <a:effectLst/>
        </p:spPr>
      </p:pic>
      <p:pic>
        <p:nvPicPr>
          <p:cNvPr id="12" name="Picture 9"/>
          <p:cNvPicPr>
            <a:picLocks noChangeAspect="1" noChangeArrowheads="1"/>
          </p:cNvPicPr>
          <p:nvPr/>
        </p:nvPicPr>
        <p:blipFill rotWithShape="1">
          <a:blip r:embed="rId5"/>
          <a:srcRect l="3846" t="42478" r="17034" b="4018"/>
          <a:stretch/>
        </p:blipFill>
        <p:spPr bwMode="auto">
          <a:xfrm>
            <a:off x="6370200" y="3654808"/>
            <a:ext cx="2025683" cy="2201544"/>
          </a:xfrm>
          <a:prstGeom prst="rect">
            <a:avLst/>
          </a:prstGeom>
          <a:noFill/>
          <a:ln w="9525">
            <a:noFill/>
            <a:miter lim="800000"/>
            <a:headEnd/>
            <a:tailEnd/>
          </a:ln>
          <a:effectLst/>
        </p:spPr>
      </p:pic>
      <p:sp>
        <p:nvSpPr>
          <p:cNvPr id="13" name="TextBox 12"/>
          <p:cNvSpPr txBox="1"/>
          <p:nvPr/>
        </p:nvSpPr>
        <p:spPr>
          <a:xfrm rot="5400000">
            <a:off x="7690397" y="2752682"/>
            <a:ext cx="1736376" cy="276999"/>
          </a:xfrm>
          <a:prstGeom prst="rect">
            <a:avLst/>
          </a:prstGeom>
          <a:noFill/>
        </p:spPr>
        <p:txBody>
          <a:bodyPr wrap="square" rtlCol="0">
            <a:spAutoFit/>
          </a:bodyPr>
          <a:lstStyle/>
          <a:p>
            <a:pPr algn="ctr"/>
            <a:r>
              <a:rPr lang="en-US" sz="1200" dirty="0" smtClean="0">
                <a:latin typeface="Arial"/>
                <a:cs typeface="Arial"/>
              </a:rPr>
              <a:t>8 weeks old</a:t>
            </a:r>
          </a:p>
        </p:txBody>
      </p:sp>
      <p:sp>
        <p:nvSpPr>
          <p:cNvPr id="14" name="TextBox 13"/>
          <p:cNvSpPr txBox="1"/>
          <p:nvPr/>
        </p:nvSpPr>
        <p:spPr>
          <a:xfrm rot="5400000">
            <a:off x="7467583" y="4635601"/>
            <a:ext cx="2133600" cy="276999"/>
          </a:xfrm>
          <a:prstGeom prst="rect">
            <a:avLst/>
          </a:prstGeom>
          <a:noFill/>
        </p:spPr>
        <p:txBody>
          <a:bodyPr wrap="square" rtlCol="0">
            <a:spAutoFit/>
          </a:bodyPr>
          <a:lstStyle/>
          <a:p>
            <a:pPr algn="ctr"/>
            <a:r>
              <a:rPr lang="en-US" sz="1200" dirty="0" smtClean="0">
                <a:latin typeface="Arial"/>
                <a:cs typeface="Arial"/>
              </a:rPr>
              <a:t>14 months old</a:t>
            </a:r>
          </a:p>
        </p:txBody>
      </p:sp>
      <p:sp>
        <p:nvSpPr>
          <p:cNvPr id="15" name="Rectangle 14"/>
          <p:cNvSpPr/>
          <p:nvPr/>
        </p:nvSpPr>
        <p:spPr>
          <a:xfrm>
            <a:off x="1424489" y="2324100"/>
            <a:ext cx="150538" cy="3500531"/>
          </a:xfrm>
          <a:prstGeom prst="rect">
            <a:avLst/>
          </a:prstGeom>
          <a:solidFill>
            <a:srgbClr val="FFFF00">
              <a:alpha val="2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ectangle 15"/>
          <p:cNvSpPr/>
          <p:nvPr/>
        </p:nvSpPr>
        <p:spPr>
          <a:xfrm>
            <a:off x="4427742" y="4991100"/>
            <a:ext cx="176451" cy="849801"/>
          </a:xfrm>
          <a:prstGeom prst="rect">
            <a:avLst/>
          </a:prstGeom>
          <a:solidFill>
            <a:srgbClr val="FFFF00">
              <a:alpha val="2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2" name="TextBox 31"/>
          <p:cNvSpPr txBox="1"/>
          <p:nvPr/>
        </p:nvSpPr>
        <p:spPr>
          <a:xfrm>
            <a:off x="5448746" y="6438948"/>
            <a:ext cx="3557384" cy="369332"/>
          </a:xfrm>
          <a:prstGeom prst="rect">
            <a:avLst/>
          </a:prstGeom>
          <a:noFill/>
        </p:spPr>
        <p:txBody>
          <a:bodyPr wrap="none" rtlCol="0">
            <a:spAutoFit/>
          </a:bodyPr>
          <a:lstStyle/>
          <a:p>
            <a:r>
              <a:rPr lang="en-US" b="1" dirty="0" smtClean="0">
                <a:solidFill>
                  <a:srgbClr val="0000FF"/>
                </a:solidFill>
              </a:rPr>
              <a:t>Miranda Collier/</a:t>
            </a:r>
            <a:r>
              <a:rPr lang="en-US" b="1" dirty="0" err="1" smtClean="0">
                <a:solidFill>
                  <a:srgbClr val="0000FF"/>
                </a:solidFill>
              </a:rPr>
              <a:t>Janusz</a:t>
            </a:r>
            <a:r>
              <a:rPr lang="en-US" b="1" dirty="0" smtClean="0">
                <a:solidFill>
                  <a:srgbClr val="0000FF"/>
                </a:solidFill>
              </a:rPr>
              <a:t> </a:t>
            </a:r>
            <a:r>
              <a:rPr lang="en-US" b="1" dirty="0" err="1" smtClean="0">
                <a:solidFill>
                  <a:srgbClr val="0000FF"/>
                </a:solidFill>
              </a:rPr>
              <a:t>Kabarowski</a:t>
            </a:r>
            <a:endParaRPr lang="en-US" b="1" dirty="0">
              <a:solidFill>
                <a:srgbClr val="0000FF"/>
              </a:solidFill>
            </a:endParaRPr>
          </a:p>
        </p:txBody>
      </p:sp>
    </p:spTree>
    <p:extLst>
      <p:ext uri="{BB962C8B-B14F-4D97-AF65-F5344CB8AC3E}">
        <p14:creationId xmlns:p14="http://schemas.microsoft.com/office/powerpoint/2010/main" val="10813693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p:bldP spid="10" grpId="0"/>
      <p:bldP spid="13" grpId="0"/>
      <p:bldP spid="14" grpId="0"/>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2-14 at 10.35.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600" y="533400"/>
            <a:ext cx="7658100" cy="5791200"/>
          </a:xfrm>
          <a:prstGeom prst="rect">
            <a:avLst/>
          </a:prstGeom>
        </p:spPr>
      </p:pic>
      <p:sp>
        <p:nvSpPr>
          <p:cNvPr id="3" name="TextBox 2"/>
          <p:cNvSpPr txBox="1"/>
          <p:nvPr/>
        </p:nvSpPr>
        <p:spPr>
          <a:xfrm>
            <a:off x="6028267" y="6324600"/>
            <a:ext cx="2182033" cy="400110"/>
          </a:xfrm>
          <a:prstGeom prst="rect">
            <a:avLst/>
          </a:prstGeom>
          <a:noFill/>
        </p:spPr>
        <p:txBody>
          <a:bodyPr wrap="none" rtlCol="0">
            <a:spAutoFit/>
          </a:bodyPr>
          <a:lstStyle/>
          <a:p>
            <a:r>
              <a:rPr lang="en-US" sz="2000" b="1" dirty="0" err="1" smtClean="0">
                <a:solidFill>
                  <a:srgbClr val="0000FF"/>
                </a:solidFill>
              </a:rPr>
              <a:t>Greving</a:t>
            </a:r>
            <a:r>
              <a:rPr lang="en-US" sz="2000" b="1" dirty="0" smtClean="0">
                <a:solidFill>
                  <a:srgbClr val="0000FF"/>
                </a:solidFill>
              </a:rPr>
              <a:t> et al. 2011</a:t>
            </a:r>
            <a:endParaRPr lang="en-US" sz="2000" b="1" dirty="0">
              <a:solidFill>
                <a:srgbClr val="0000FF"/>
              </a:solidFill>
            </a:endParaRPr>
          </a:p>
        </p:txBody>
      </p:sp>
      <p:sp>
        <p:nvSpPr>
          <p:cNvPr id="4" name="Footer Placeholder 1"/>
          <p:cNvSpPr>
            <a:spLocks noGrp="1"/>
          </p:cNvSpPr>
          <p:nvPr>
            <p:ph type="ftr" sz="quarter" idx="11"/>
          </p:nvPr>
        </p:nvSpPr>
        <p:spPr>
          <a:xfrm>
            <a:off x="3124200" y="6356350"/>
            <a:ext cx="2895600" cy="365125"/>
          </a:xfrm>
        </p:spPr>
        <p:txBody>
          <a:bodyPr/>
          <a:lstStyle/>
          <a:p>
            <a:r>
              <a:rPr lang="en-US" smtClean="0"/>
              <a:t>2/15/13 </a:t>
            </a:r>
            <a:endParaRPr lang="en-US"/>
          </a:p>
        </p:txBody>
      </p:sp>
    </p:spTree>
    <p:extLst>
      <p:ext uri="{BB962C8B-B14F-4D97-AF65-F5344CB8AC3E}">
        <p14:creationId xmlns:p14="http://schemas.microsoft.com/office/powerpoint/2010/main" val="413988205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2-14 at 10.36.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981" y="1354666"/>
            <a:ext cx="7329085" cy="5069941"/>
          </a:xfrm>
          <a:prstGeom prst="rect">
            <a:avLst/>
          </a:prstGeom>
        </p:spPr>
      </p:pic>
      <p:sp>
        <p:nvSpPr>
          <p:cNvPr id="3" name="Title 3"/>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rPr>
              <a:t>Spectrum from a single cell</a:t>
            </a:r>
            <a:endParaRPr lang="en-US" b="1" dirty="0">
              <a:solidFill>
                <a:srgbClr val="FF0000"/>
              </a:solidFill>
            </a:endParaRPr>
          </a:p>
        </p:txBody>
      </p:sp>
      <p:sp>
        <p:nvSpPr>
          <p:cNvPr id="4" name="TextBox 3"/>
          <p:cNvSpPr txBox="1"/>
          <p:nvPr/>
        </p:nvSpPr>
        <p:spPr>
          <a:xfrm>
            <a:off x="6028267" y="6324600"/>
            <a:ext cx="2182033" cy="400110"/>
          </a:xfrm>
          <a:prstGeom prst="rect">
            <a:avLst/>
          </a:prstGeom>
          <a:noFill/>
        </p:spPr>
        <p:txBody>
          <a:bodyPr wrap="none" rtlCol="0">
            <a:spAutoFit/>
          </a:bodyPr>
          <a:lstStyle/>
          <a:p>
            <a:r>
              <a:rPr lang="en-US" sz="2000" b="1" dirty="0" err="1" smtClean="0">
                <a:solidFill>
                  <a:srgbClr val="0000FF"/>
                </a:solidFill>
              </a:rPr>
              <a:t>Greving</a:t>
            </a:r>
            <a:r>
              <a:rPr lang="en-US" sz="2000" b="1" dirty="0" smtClean="0">
                <a:solidFill>
                  <a:srgbClr val="0000FF"/>
                </a:solidFill>
              </a:rPr>
              <a:t> et al. 2011</a:t>
            </a:r>
            <a:endParaRPr lang="en-US" sz="2000" b="1" dirty="0">
              <a:solidFill>
                <a:srgbClr val="0000FF"/>
              </a:solidFill>
            </a:endParaRPr>
          </a:p>
        </p:txBody>
      </p:sp>
    </p:spTree>
    <p:extLst>
      <p:ext uri="{BB962C8B-B14F-4D97-AF65-F5344CB8AC3E}">
        <p14:creationId xmlns:p14="http://schemas.microsoft.com/office/powerpoint/2010/main" val="121001937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2-14 at 10.36.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580" y="1303866"/>
            <a:ext cx="7511412" cy="5317067"/>
          </a:xfrm>
          <a:prstGeom prst="rect">
            <a:avLst/>
          </a:prstGeom>
        </p:spPr>
      </p:pic>
      <p:sp>
        <p:nvSpPr>
          <p:cNvPr id="3" name="Title 6"/>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rPr>
              <a:t>Extreme sensitivity</a:t>
            </a:r>
            <a:endParaRPr lang="en-US" b="1" dirty="0">
              <a:solidFill>
                <a:srgbClr val="FF0000"/>
              </a:solidFill>
            </a:endParaRPr>
          </a:p>
        </p:txBody>
      </p:sp>
      <p:sp>
        <p:nvSpPr>
          <p:cNvPr id="4" name="TextBox 3"/>
          <p:cNvSpPr txBox="1"/>
          <p:nvPr/>
        </p:nvSpPr>
        <p:spPr>
          <a:xfrm>
            <a:off x="6028267" y="6324600"/>
            <a:ext cx="2182033" cy="400110"/>
          </a:xfrm>
          <a:prstGeom prst="rect">
            <a:avLst/>
          </a:prstGeom>
          <a:noFill/>
        </p:spPr>
        <p:txBody>
          <a:bodyPr wrap="none" rtlCol="0">
            <a:spAutoFit/>
          </a:bodyPr>
          <a:lstStyle/>
          <a:p>
            <a:r>
              <a:rPr lang="en-US" sz="2000" b="1" dirty="0" err="1" smtClean="0">
                <a:solidFill>
                  <a:srgbClr val="0000FF"/>
                </a:solidFill>
              </a:rPr>
              <a:t>Greving</a:t>
            </a:r>
            <a:r>
              <a:rPr lang="en-US" sz="2000" b="1" dirty="0" smtClean="0">
                <a:solidFill>
                  <a:srgbClr val="0000FF"/>
                </a:solidFill>
              </a:rPr>
              <a:t> et al. 2011</a:t>
            </a:r>
            <a:endParaRPr lang="en-US" sz="2000" b="1" dirty="0">
              <a:solidFill>
                <a:srgbClr val="0000FF"/>
              </a:solidFill>
            </a:endParaRPr>
          </a:p>
        </p:txBody>
      </p:sp>
    </p:spTree>
    <p:extLst>
      <p:ext uri="{BB962C8B-B14F-4D97-AF65-F5344CB8AC3E}">
        <p14:creationId xmlns:p14="http://schemas.microsoft.com/office/powerpoint/2010/main" val="54446509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Metabolism and time</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b="1" dirty="0" smtClean="0"/>
              <a:t>Not only should metabolites appear in the right place, there is also the question of the importance of the timescale</a:t>
            </a:r>
          </a:p>
          <a:p>
            <a:r>
              <a:rPr lang="en-US" b="1" dirty="0" smtClean="0"/>
              <a:t>Metabolism defects in the heart may be only seconds away from death – rogue wave in metabolism??</a:t>
            </a:r>
          </a:p>
          <a:p>
            <a:r>
              <a:rPr lang="en-US" b="1" dirty="0"/>
              <a:t>I</a:t>
            </a:r>
            <a:r>
              <a:rPr lang="en-US" b="1" dirty="0" smtClean="0"/>
              <a:t>rreversible damage to the brain may occur in minutes</a:t>
            </a:r>
          </a:p>
          <a:p>
            <a:r>
              <a:rPr lang="en-US" b="1" dirty="0" smtClean="0"/>
              <a:t>Go/No</a:t>
            </a:r>
            <a:r>
              <a:rPr lang="en-US" b="1" dirty="0" smtClean="0"/>
              <a:t>-Go </a:t>
            </a:r>
            <a:r>
              <a:rPr lang="en-US" b="1" dirty="0" smtClean="0"/>
              <a:t>decisions for a cell to divide or </a:t>
            </a:r>
            <a:r>
              <a:rPr lang="en-US" b="1" dirty="0" err="1" smtClean="0"/>
              <a:t>apoptose</a:t>
            </a:r>
            <a:r>
              <a:rPr lang="en-US" b="1" dirty="0" smtClean="0"/>
              <a:t> may occur in a similar timescale</a:t>
            </a:r>
            <a:endParaRPr lang="en-US" b="1" dirty="0"/>
          </a:p>
        </p:txBody>
      </p:sp>
    </p:spTree>
    <p:extLst>
      <p:ext uri="{BB962C8B-B14F-4D97-AF65-F5344CB8AC3E}">
        <p14:creationId xmlns:p14="http://schemas.microsoft.com/office/powerpoint/2010/main" val="38971804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Components of breath</a:t>
            </a:r>
            <a:endParaRPr lang="en-US" b="1" dirty="0">
              <a:solidFill>
                <a:srgbClr val="FF0000"/>
              </a:solidFill>
            </a:endParaRPr>
          </a:p>
        </p:txBody>
      </p:sp>
      <p:sp>
        <p:nvSpPr>
          <p:cNvPr id="3" name="Content Placeholder 2"/>
          <p:cNvSpPr>
            <a:spLocks noGrp="1"/>
          </p:cNvSpPr>
          <p:nvPr>
            <p:ph idx="1"/>
          </p:nvPr>
        </p:nvSpPr>
        <p:spPr/>
        <p:txBody>
          <a:bodyPr/>
          <a:lstStyle/>
          <a:p>
            <a:r>
              <a:rPr lang="en-US" b="1" dirty="0" smtClean="0"/>
              <a:t>Two types of components</a:t>
            </a:r>
          </a:p>
          <a:p>
            <a:pPr lvl="1"/>
            <a:r>
              <a:rPr lang="en-US" b="1" dirty="0" smtClean="0"/>
              <a:t>Droplets in exhaled breath</a:t>
            </a:r>
          </a:p>
          <a:p>
            <a:pPr lvl="2"/>
            <a:r>
              <a:rPr lang="en-US" b="1" dirty="0" smtClean="0"/>
              <a:t>Can be condensed (proteins, lipids, metabolites)</a:t>
            </a:r>
          </a:p>
          <a:p>
            <a:pPr lvl="2"/>
            <a:r>
              <a:rPr lang="en-US" b="1" dirty="0" smtClean="0">
                <a:solidFill>
                  <a:srgbClr val="0000FF"/>
                </a:solidFill>
              </a:rPr>
              <a:t>LC-MS analysis</a:t>
            </a:r>
          </a:p>
          <a:p>
            <a:pPr lvl="1"/>
            <a:r>
              <a:rPr lang="en-US" b="1" dirty="0" smtClean="0"/>
              <a:t>True volatiles </a:t>
            </a:r>
            <a:r>
              <a:rPr lang="en-US" b="1" dirty="0" smtClean="0">
                <a:solidFill>
                  <a:srgbClr val="0000FF"/>
                </a:solidFill>
              </a:rPr>
              <a:t>(requires GC-MS)</a:t>
            </a:r>
          </a:p>
          <a:p>
            <a:pPr lvl="2"/>
            <a:r>
              <a:rPr lang="en-US" b="1" dirty="0" smtClean="0"/>
              <a:t>Non-condensable gases</a:t>
            </a:r>
          </a:p>
          <a:p>
            <a:pPr lvl="3"/>
            <a:r>
              <a:rPr lang="en-US" b="1" dirty="0" smtClean="0"/>
              <a:t>H</a:t>
            </a:r>
            <a:r>
              <a:rPr lang="en-US" b="1" baseline="-25000" dirty="0" smtClean="0"/>
              <a:t>2</a:t>
            </a:r>
            <a:r>
              <a:rPr lang="en-US" b="1" dirty="0" smtClean="0"/>
              <a:t>, N</a:t>
            </a:r>
            <a:r>
              <a:rPr lang="en-US" b="1" baseline="-25000" dirty="0" smtClean="0"/>
              <a:t>2</a:t>
            </a:r>
            <a:r>
              <a:rPr lang="en-US" b="1" dirty="0" smtClean="0"/>
              <a:t>, O</a:t>
            </a:r>
            <a:r>
              <a:rPr lang="en-US" b="1" baseline="-25000" dirty="0" smtClean="0"/>
              <a:t>2</a:t>
            </a:r>
            <a:r>
              <a:rPr lang="en-US" b="1" dirty="0" smtClean="0"/>
              <a:t>, CO</a:t>
            </a:r>
            <a:r>
              <a:rPr lang="en-US" b="1" baseline="-25000" dirty="0" smtClean="0"/>
              <a:t>2</a:t>
            </a:r>
          </a:p>
          <a:p>
            <a:pPr lvl="2"/>
            <a:r>
              <a:rPr lang="en-US" b="1" dirty="0" smtClean="0"/>
              <a:t>Organics</a:t>
            </a:r>
          </a:p>
          <a:p>
            <a:pPr lvl="3"/>
            <a:r>
              <a:rPr lang="en-US" b="1" dirty="0" smtClean="0"/>
              <a:t>Alcohols, aldehydes, alkanes</a:t>
            </a:r>
            <a:endParaRPr lang="en-US" b="1" dirty="0"/>
          </a:p>
        </p:txBody>
      </p:sp>
    </p:spTree>
    <p:extLst>
      <p:ext uri="{BB962C8B-B14F-4D97-AF65-F5344CB8AC3E}">
        <p14:creationId xmlns:p14="http://schemas.microsoft.com/office/powerpoint/2010/main" val="13246169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Detecting smells</a:t>
            </a:r>
            <a:endParaRPr lang="en-US" b="1" dirty="0">
              <a:solidFill>
                <a:srgbClr val="FF0000"/>
              </a:solidFill>
            </a:endParaRPr>
          </a:p>
        </p:txBody>
      </p:sp>
      <p:sp>
        <p:nvSpPr>
          <p:cNvPr id="3" name="Content Placeholder 2"/>
          <p:cNvSpPr>
            <a:spLocks noGrp="1"/>
          </p:cNvSpPr>
          <p:nvPr>
            <p:ph idx="1"/>
          </p:nvPr>
        </p:nvSpPr>
        <p:spPr/>
        <p:txBody>
          <a:bodyPr/>
          <a:lstStyle/>
          <a:p>
            <a:r>
              <a:rPr lang="en-US" b="1" dirty="0" smtClean="0"/>
              <a:t>Unlike dogs, humans have relatively few </a:t>
            </a:r>
            <a:r>
              <a:rPr lang="en-US" b="1" dirty="0" err="1" smtClean="0"/>
              <a:t>olefactory</a:t>
            </a:r>
            <a:r>
              <a:rPr lang="en-US" b="1" dirty="0" smtClean="0"/>
              <a:t> receptors (dogs have lousy taste!)</a:t>
            </a:r>
          </a:p>
          <a:p>
            <a:pPr lvl="1"/>
            <a:r>
              <a:rPr lang="en-US" b="1" dirty="0" smtClean="0"/>
              <a:t>We can detect certain “bad smells” (and cover these by washing and deodorants and fragrances)</a:t>
            </a:r>
          </a:p>
          <a:p>
            <a:r>
              <a:rPr lang="en-US" b="1" dirty="0" smtClean="0"/>
              <a:t>The reality is that we all emit gases that can be diagnostic</a:t>
            </a:r>
          </a:p>
          <a:p>
            <a:pPr lvl="1"/>
            <a:r>
              <a:rPr lang="en-US" b="1" dirty="0" smtClean="0"/>
              <a:t>GC-MS using a headspace technique can be used</a:t>
            </a:r>
          </a:p>
          <a:p>
            <a:pPr lvl="2"/>
            <a:r>
              <a:rPr lang="en-US" b="1" dirty="0" smtClean="0"/>
              <a:t>Breath hydrogen is diagnostic for lactase insufficiency</a:t>
            </a:r>
          </a:p>
          <a:p>
            <a:pPr lvl="1"/>
            <a:endParaRPr lang="en-US" b="1" dirty="0"/>
          </a:p>
        </p:txBody>
      </p:sp>
    </p:spTree>
    <p:extLst>
      <p:ext uri="{BB962C8B-B14F-4D97-AF65-F5344CB8AC3E}">
        <p14:creationId xmlns:p14="http://schemas.microsoft.com/office/powerpoint/2010/main" val="19695216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FF0000"/>
                </a:solidFill>
                <a:latin typeface="Arial" charset="0"/>
                <a:ea typeface="ＭＳ Ｐゴシック" charset="0"/>
                <a:cs typeface="ＭＳ Ｐゴシック" charset="0"/>
              </a:rPr>
              <a:t>Portable Metabolomics Devices</a:t>
            </a:r>
            <a:endParaRPr lang="en-US" sz="4000" b="1" dirty="0">
              <a:solidFill>
                <a:srgbClr val="FF0000"/>
              </a:solidFill>
              <a:latin typeface="Arial" charset="0"/>
              <a:ea typeface="ＭＳ Ｐゴシック" charset="0"/>
              <a:cs typeface="ＭＳ Ｐゴシック" charset="0"/>
            </a:endParaRPr>
          </a:p>
        </p:txBody>
      </p:sp>
      <p:pic>
        <p:nvPicPr>
          <p:cNvPr id="5" name="Picture 3" descr="prod_ista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290195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676400"/>
            <a:ext cx="28829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433888"/>
            <a:ext cx="29718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981200"/>
            <a:ext cx="20431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477000" y="6245412"/>
            <a:ext cx="1543962" cy="369332"/>
          </a:xfrm>
          <a:prstGeom prst="rect">
            <a:avLst/>
          </a:prstGeom>
          <a:noFill/>
        </p:spPr>
        <p:txBody>
          <a:bodyPr wrap="none" rtlCol="0">
            <a:spAutoFit/>
          </a:bodyPr>
          <a:lstStyle/>
          <a:p>
            <a:r>
              <a:rPr lang="en-US" b="1" dirty="0" smtClean="0">
                <a:solidFill>
                  <a:srgbClr val="0000FF"/>
                </a:solidFill>
              </a:rPr>
              <a:t>David </a:t>
            </a:r>
            <a:r>
              <a:rPr lang="en-US" b="1" dirty="0" err="1" smtClean="0">
                <a:solidFill>
                  <a:srgbClr val="0000FF"/>
                </a:solidFill>
              </a:rPr>
              <a:t>Wishart</a:t>
            </a:r>
            <a:endParaRPr lang="en-US" b="1" dirty="0">
              <a:solidFill>
                <a:srgbClr val="0000FF"/>
              </a:solidFill>
            </a:endParaRPr>
          </a:p>
        </p:txBody>
      </p:sp>
    </p:spTree>
    <p:extLst>
      <p:ext uri="{BB962C8B-B14F-4D97-AF65-F5344CB8AC3E}">
        <p14:creationId xmlns:p14="http://schemas.microsoft.com/office/powerpoint/2010/main" val="162289271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57784"/>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rPr>
              <a:t>iKnife mass spectrometry</a:t>
            </a:r>
            <a:endParaRPr lang="en-US" b="1" dirty="0">
              <a:solidFill>
                <a:srgbClr val="FF0000"/>
              </a:solidFill>
            </a:endParaRPr>
          </a:p>
        </p:txBody>
      </p:sp>
      <p:pic>
        <p:nvPicPr>
          <p:cNvPr id="5" name="Picture 4" descr="Screen Shot 2013-03-15 at 1.07.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470" y="2635463"/>
            <a:ext cx="6848898" cy="3479053"/>
          </a:xfrm>
          <a:prstGeom prst="rect">
            <a:avLst/>
          </a:prstGeom>
        </p:spPr>
      </p:pic>
      <p:sp>
        <p:nvSpPr>
          <p:cNvPr id="6" name="TextBox 5"/>
          <p:cNvSpPr txBox="1"/>
          <p:nvPr/>
        </p:nvSpPr>
        <p:spPr>
          <a:xfrm>
            <a:off x="457201" y="1200784"/>
            <a:ext cx="8229600" cy="954107"/>
          </a:xfrm>
          <a:prstGeom prst="rect">
            <a:avLst/>
          </a:prstGeom>
          <a:noFill/>
        </p:spPr>
        <p:txBody>
          <a:bodyPr wrap="square" rtlCol="0">
            <a:spAutoFit/>
          </a:bodyPr>
          <a:lstStyle/>
          <a:p>
            <a:r>
              <a:rPr lang="en-US" sz="2800" b="1" dirty="0" smtClean="0"/>
              <a:t>Electrospray post ionization mass spectrometry of electrosurgical aerosols.   </a:t>
            </a:r>
            <a:r>
              <a:rPr lang="en-US" sz="2800" b="1" dirty="0" smtClean="0">
                <a:solidFill>
                  <a:srgbClr val="0000FF"/>
                </a:solidFill>
              </a:rPr>
              <a:t>Guenther et al., JASMS 2011</a:t>
            </a:r>
            <a:endParaRPr lang="en-US" sz="2800" b="1" dirty="0">
              <a:solidFill>
                <a:srgbClr val="0000FF"/>
              </a:solidFill>
            </a:endParaRPr>
          </a:p>
        </p:txBody>
      </p:sp>
    </p:spTree>
    <p:extLst>
      <p:ext uri="{BB962C8B-B14F-4D97-AF65-F5344CB8AC3E}">
        <p14:creationId xmlns:p14="http://schemas.microsoft.com/office/powerpoint/2010/main" val="116080799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323029"/>
            <a:ext cx="8648700" cy="5478187"/>
            <a:chOff x="0" y="800094"/>
            <a:chExt cx="8648700" cy="5478187"/>
          </a:xfrm>
        </p:grpSpPr>
        <p:pic>
          <p:nvPicPr>
            <p:cNvPr id="3" name="Picture 2" descr="Screen Shot 2013-07-22 at 10.26.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1054100"/>
              <a:ext cx="8153400" cy="4749800"/>
            </a:xfrm>
            <a:prstGeom prst="rect">
              <a:avLst/>
            </a:prstGeom>
          </p:spPr>
        </p:pic>
        <p:sp>
          <p:nvSpPr>
            <p:cNvPr id="4" name="Rectangle 3"/>
            <p:cNvSpPr/>
            <p:nvPr/>
          </p:nvSpPr>
          <p:spPr>
            <a:xfrm>
              <a:off x="343647" y="5289176"/>
              <a:ext cx="2525059" cy="70223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5112816" y="5576045"/>
              <a:ext cx="3535884" cy="70223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rgbClr val="0000FF"/>
                  </a:solidFill>
                </a:rPr>
                <a:t>Balog</a:t>
              </a:r>
              <a:r>
                <a:rPr lang="en-US" b="1" dirty="0" smtClean="0">
                  <a:solidFill>
                    <a:srgbClr val="0000FF"/>
                  </a:solidFill>
                </a:rPr>
                <a:t> et al. Nature Med 5; 194r93</a:t>
              </a:r>
              <a:endParaRPr lang="en-US" b="1" dirty="0">
                <a:solidFill>
                  <a:srgbClr val="0000FF"/>
                </a:solidFill>
              </a:endParaRPr>
            </a:p>
          </p:txBody>
        </p:sp>
        <p:sp>
          <p:nvSpPr>
            <p:cNvPr id="6" name="Rectangle 5"/>
            <p:cNvSpPr/>
            <p:nvPr/>
          </p:nvSpPr>
          <p:spPr>
            <a:xfrm>
              <a:off x="0" y="800094"/>
              <a:ext cx="1001059" cy="70223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Title 6"/>
          <p:cNvSpPr txBox="1">
            <a:spLocks/>
          </p:cNvSpPr>
          <p:nvPr/>
        </p:nvSpPr>
        <p:spPr>
          <a:xfrm>
            <a:off x="457200" y="274638"/>
            <a:ext cx="8229600" cy="1143000"/>
          </a:xfrm>
          <a:prstGeom prst="rect">
            <a:avLst/>
          </a:prstGeom>
        </p:spPr>
        <p:txBody>
          <a:bodyP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rPr>
              <a:t>The iKnife – real time metabolomics</a:t>
            </a:r>
            <a:endParaRPr lang="en-US" b="1" dirty="0">
              <a:solidFill>
                <a:srgbClr val="FF0000"/>
              </a:solidFill>
            </a:endParaRPr>
          </a:p>
        </p:txBody>
      </p:sp>
    </p:spTree>
    <p:extLst>
      <p:ext uri="{BB962C8B-B14F-4D97-AF65-F5344CB8AC3E}">
        <p14:creationId xmlns:p14="http://schemas.microsoft.com/office/powerpoint/2010/main" val="17910417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Standards</a:t>
            </a:r>
            <a:endParaRPr lang="en-US" b="1" dirty="0">
              <a:solidFill>
                <a:srgbClr val="FF0000"/>
              </a:solidFill>
            </a:endParaRPr>
          </a:p>
        </p:txBody>
      </p:sp>
      <p:sp>
        <p:nvSpPr>
          <p:cNvPr id="3" name="Content Placeholder 2"/>
          <p:cNvSpPr>
            <a:spLocks noGrp="1"/>
          </p:cNvSpPr>
          <p:nvPr>
            <p:ph idx="1"/>
          </p:nvPr>
        </p:nvSpPr>
        <p:spPr/>
        <p:txBody>
          <a:bodyPr/>
          <a:lstStyle/>
          <a:p>
            <a:r>
              <a:rPr lang="en-US" b="1" dirty="0" smtClean="0"/>
              <a:t>The majority of compounds that are detected have not been fully characterized and don’t exist in pure standard form</a:t>
            </a:r>
          </a:p>
          <a:p>
            <a:r>
              <a:rPr lang="en-US" b="1" dirty="0" smtClean="0"/>
              <a:t>The </a:t>
            </a:r>
            <a:r>
              <a:rPr lang="en-US" b="1" dirty="0" err="1" smtClean="0"/>
              <a:t>LipidMaps</a:t>
            </a:r>
            <a:r>
              <a:rPr lang="en-US" b="1" dirty="0" smtClean="0"/>
              <a:t> endeavor (</a:t>
            </a:r>
            <a:r>
              <a:rPr lang="en-US" b="1" dirty="0" smtClean="0">
                <a:hlinkClick r:id="rId2"/>
              </a:rPr>
              <a:t>www.lipidmaps.org</a:t>
            </a:r>
            <a:r>
              <a:rPr lang="en-US" b="1" dirty="0" smtClean="0"/>
              <a:t>) has gone a long way to improve the state of that field</a:t>
            </a:r>
          </a:p>
          <a:p>
            <a:r>
              <a:rPr lang="en-US" b="1" dirty="0" smtClean="0"/>
              <a:t>A heavy investment in chemical synthesis of other metabolites is sorely needed</a:t>
            </a:r>
            <a:endParaRPr lang="en-US" b="1" dirty="0"/>
          </a:p>
        </p:txBody>
      </p:sp>
    </p:spTree>
    <p:extLst>
      <p:ext uri="{BB962C8B-B14F-4D97-AF65-F5344CB8AC3E}">
        <p14:creationId xmlns:p14="http://schemas.microsoft.com/office/powerpoint/2010/main" val="10136164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rPr>
              <a:t>iKnife device</a:t>
            </a:r>
            <a:endParaRPr lang="en-US" b="1" dirty="0">
              <a:solidFill>
                <a:srgbClr val="FF0000"/>
              </a:solidFill>
            </a:endParaRPr>
          </a:p>
        </p:txBody>
      </p:sp>
      <p:pic>
        <p:nvPicPr>
          <p:cNvPr id="3" name="Picture 2" descr="Screen Shot 2013-08-02 at 3.59.4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785523" y="2442606"/>
            <a:ext cx="3136900" cy="1549400"/>
          </a:xfrm>
          <a:prstGeom prst="rect">
            <a:avLst/>
          </a:prstGeom>
        </p:spPr>
      </p:pic>
      <p:sp>
        <p:nvSpPr>
          <p:cNvPr id="4" name="Rectangle 3"/>
          <p:cNvSpPr/>
          <p:nvPr/>
        </p:nvSpPr>
        <p:spPr>
          <a:xfrm>
            <a:off x="4868568" y="2734379"/>
            <a:ext cx="1464099" cy="8820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240px-Leber_Scha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2295" y="4955452"/>
            <a:ext cx="1939313" cy="1381761"/>
          </a:xfrm>
          <a:prstGeom prst="rect">
            <a:avLst/>
          </a:prstGeom>
        </p:spPr>
      </p:pic>
      <p:sp>
        <p:nvSpPr>
          <p:cNvPr id="6" name="Rectangle 5"/>
          <p:cNvSpPr/>
          <p:nvPr/>
        </p:nvSpPr>
        <p:spPr>
          <a:xfrm>
            <a:off x="917266" y="2734379"/>
            <a:ext cx="2046210" cy="88206"/>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5915500" y="4224485"/>
            <a:ext cx="2323781" cy="1773509"/>
            <a:chOff x="5915500" y="4224485"/>
            <a:chExt cx="2323781" cy="1773509"/>
          </a:xfrm>
        </p:grpSpPr>
        <p:pic>
          <p:nvPicPr>
            <p:cNvPr id="8" name="Picture 7" descr="Screen Shot 2013-08-02 at 4.10.2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806302">
              <a:off x="5915500" y="4674447"/>
              <a:ext cx="1485900" cy="165100"/>
            </a:xfrm>
            <a:prstGeom prst="rect">
              <a:avLst/>
            </a:prstGeom>
          </p:spPr>
        </p:pic>
        <p:sp>
          <p:nvSpPr>
            <p:cNvPr id="9" name="Freeform 8"/>
            <p:cNvSpPr/>
            <p:nvPr/>
          </p:nvSpPr>
          <p:spPr>
            <a:xfrm>
              <a:off x="7232293" y="4224485"/>
              <a:ext cx="1006988" cy="1773509"/>
            </a:xfrm>
            <a:custGeom>
              <a:avLst/>
              <a:gdLst>
                <a:gd name="connsiteX0" fmla="*/ 0 w 1006988"/>
                <a:gd name="connsiteY0" fmla="*/ 168163 h 1773509"/>
                <a:gd name="connsiteX1" fmla="*/ 864347 w 1006988"/>
                <a:gd name="connsiteY1" fmla="*/ 150522 h 1773509"/>
                <a:gd name="connsiteX2" fmla="*/ 1005465 w 1006988"/>
                <a:gd name="connsiteY2" fmla="*/ 1773509 h 1773509"/>
                <a:gd name="connsiteX3" fmla="*/ 1005465 w 1006988"/>
                <a:gd name="connsiteY3" fmla="*/ 1773509 h 1773509"/>
                <a:gd name="connsiteX4" fmla="*/ 1005465 w 1006988"/>
                <a:gd name="connsiteY4" fmla="*/ 1773509 h 1773509"/>
                <a:gd name="connsiteX5" fmla="*/ 1005465 w 1006988"/>
                <a:gd name="connsiteY5" fmla="*/ 1773509 h 177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6988" h="1773509">
                  <a:moveTo>
                    <a:pt x="0" y="168163"/>
                  </a:moveTo>
                  <a:cubicBezTo>
                    <a:pt x="348385" y="25563"/>
                    <a:pt x="696770" y="-117036"/>
                    <a:pt x="864347" y="150522"/>
                  </a:cubicBezTo>
                  <a:cubicBezTo>
                    <a:pt x="1031924" y="418080"/>
                    <a:pt x="1005465" y="1773509"/>
                    <a:pt x="1005465" y="1773509"/>
                  </a:cubicBezTo>
                  <a:lnTo>
                    <a:pt x="1005465" y="1773509"/>
                  </a:lnTo>
                  <a:lnTo>
                    <a:pt x="1005465" y="1773509"/>
                  </a:lnTo>
                  <a:lnTo>
                    <a:pt x="1005465" y="1773509"/>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 name="Group 9"/>
          <p:cNvGrpSpPr/>
          <p:nvPr/>
        </p:nvGrpSpPr>
        <p:grpSpPr>
          <a:xfrm>
            <a:off x="5921860" y="4522047"/>
            <a:ext cx="2033826" cy="1440664"/>
            <a:chOff x="5921860" y="4522047"/>
            <a:chExt cx="2033826" cy="1440664"/>
          </a:xfrm>
        </p:grpSpPr>
        <p:pic>
          <p:nvPicPr>
            <p:cNvPr id="11" name="Picture 10" descr="Screen Shot 2013-08-02 at 4.10.2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1860" y="4522047"/>
              <a:ext cx="1485900" cy="165100"/>
            </a:xfrm>
            <a:prstGeom prst="rect">
              <a:avLst/>
            </a:prstGeom>
          </p:spPr>
        </p:pic>
        <p:sp>
          <p:nvSpPr>
            <p:cNvPr id="12" name="Freeform 11"/>
            <p:cNvSpPr/>
            <p:nvPr/>
          </p:nvSpPr>
          <p:spPr>
            <a:xfrm>
              <a:off x="7338132" y="4586701"/>
              <a:ext cx="617554" cy="1376010"/>
            </a:xfrm>
            <a:custGeom>
              <a:avLst/>
              <a:gdLst>
                <a:gd name="connsiteX0" fmla="*/ 0 w 617554"/>
                <a:gd name="connsiteY0" fmla="*/ 0 h 1376010"/>
                <a:gd name="connsiteX1" fmla="*/ 264596 w 617554"/>
                <a:gd name="connsiteY1" fmla="*/ 70565 h 1376010"/>
                <a:gd name="connsiteX2" fmla="*/ 564471 w 617554"/>
                <a:gd name="connsiteY2" fmla="*/ 370464 h 1376010"/>
                <a:gd name="connsiteX3" fmla="*/ 617391 w 617554"/>
                <a:gd name="connsiteY3" fmla="*/ 1376010 h 1376010"/>
                <a:gd name="connsiteX4" fmla="*/ 617391 w 617554"/>
                <a:gd name="connsiteY4" fmla="*/ 1376010 h 1376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554" h="1376010">
                  <a:moveTo>
                    <a:pt x="0" y="0"/>
                  </a:moveTo>
                  <a:cubicBezTo>
                    <a:pt x="85259" y="4410"/>
                    <a:pt x="170518" y="8821"/>
                    <a:pt x="264596" y="70565"/>
                  </a:cubicBezTo>
                  <a:cubicBezTo>
                    <a:pt x="358675" y="132309"/>
                    <a:pt x="505672" y="152890"/>
                    <a:pt x="564471" y="370464"/>
                  </a:cubicBezTo>
                  <a:cubicBezTo>
                    <a:pt x="623270" y="588038"/>
                    <a:pt x="617391" y="1376010"/>
                    <a:pt x="617391" y="1376010"/>
                  </a:cubicBezTo>
                  <a:lnTo>
                    <a:pt x="617391" y="137601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3" name="Freeform 12"/>
          <p:cNvSpPr/>
          <p:nvPr/>
        </p:nvSpPr>
        <p:spPr>
          <a:xfrm>
            <a:off x="4334966" y="3669361"/>
            <a:ext cx="1380310" cy="1111393"/>
          </a:xfrm>
          <a:custGeom>
            <a:avLst/>
            <a:gdLst>
              <a:gd name="connsiteX0" fmla="*/ 1380310 w 1380310"/>
              <a:gd name="connsiteY0" fmla="*/ 1111393 h 1111393"/>
              <a:gd name="connsiteX1" fmla="*/ 604161 w 1380310"/>
              <a:gd name="connsiteY1" fmla="*/ 934981 h 1111393"/>
              <a:gd name="connsiteX2" fmla="*/ 216087 w 1380310"/>
              <a:gd name="connsiteY2" fmla="*/ 635081 h 1111393"/>
              <a:gd name="connsiteX3" fmla="*/ 22050 w 1380310"/>
              <a:gd name="connsiteY3" fmla="*/ 388105 h 1111393"/>
              <a:gd name="connsiteX4" fmla="*/ 4410 w 1380310"/>
              <a:gd name="connsiteY4" fmla="*/ 0 h 1111393"/>
              <a:gd name="connsiteX5" fmla="*/ 4410 w 1380310"/>
              <a:gd name="connsiteY5" fmla="*/ 0 h 111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0310" h="1111393">
                <a:moveTo>
                  <a:pt x="1380310" y="1111393"/>
                </a:moveTo>
                <a:cubicBezTo>
                  <a:pt x="1089254" y="1062879"/>
                  <a:pt x="798198" y="1014366"/>
                  <a:pt x="604161" y="934981"/>
                </a:cubicBezTo>
                <a:cubicBezTo>
                  <a:pt x="410124" y="855596"/>
                  <a:pt x="313105" y="726227"/>
                  <a:pt x="216087" y="635081"/>
                </a:cubicBezTo>
                <a:cubicBezTo>
                  <a:pt x="119069" y="543935"/>
                  <a:pt x="57329" y="493952"/>
                  <a:pt x="22050" y="388105"/>
                </a:cubicBezTo>
                <a:cubicBezTo>
                  <a:pt x="-13230" y="282258"/>
                  <a:pt x="4410" y="0"/>
                  <a:pt x="4410" y="0"/>
                </a:cubicBezTo>
                <a:lnTo>
                  <a:pt x="441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Isosceles Triangle 13"/>
          <p:cNvSpPr/>
          <p:nvPr/>
        </p:nvSpPr>
        <p:spPr>
          <a:xfrm rot="16200000">
            <a:off x="6433722" y="2438542"/>
            <a:ext cx="626955" cy="705646"/>
          </a:xfrm>
          <a:prstGeom prst="triangle">
            <a:avLst/>
          </a:prstGeom>
          <a:gradFill flip="none" rotWithShape="1">
            <a:gsLst>
              <a:gs pos="0">
                <a:schemeClr val="accent6"/>
              </a:gs>
              <a:gs pos="100000">
                <a:srgbClr val="FFFFFF"/>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7338132" y="1975810"/>
            <a:ext cx="1640495" cy="1640628"/>
            <a:chOff x="7338132" y="2028733"/>
            <a:chExt cx="1640495" cy="1640628"/>
          </a:xfrm>
        </p:grpSpPr>
        <p:sp>
          <p:nvSpPr>
            <p:cNvPr id="16" name="Rectangle 15"/>
            <p:cNvSpPr/>
            <p:nvPr/>
          </p:nvSpPr>
          <p:spPr>
            <a:xfrm>
              <a:off x="7343688" y="2028733"/>
              <a:ext cx="1634939" cy="16406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338132" y="2822585"/>
              <a:ext cx="211677" cy="457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549809" y="2663815"/>
              <a:ext cx="1428818" cy="370464"/>
            </a:xfrm>
            <a:prstGeom prst="rect">
              <a:avLst/>
            </a:prstGeom>
            <a:blipFill rotWithShape="1">
              <a:blip r:embed="rId5"/>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TextBox 18"/>
          <p:cNvSpPr txBox="1"/>
          <p:nvPr/>
        </p:nvSpPr>
        <p:spPr>
          <a:xfrm>
            <a:off x="7187593" y="6033276"/>
            <a:ext cx="1536185" cy="369332"/>
          </a:xfrm>
          <a:prstGeom prst="rect">
            <a:avLst/>
          </a:prstGeom>
          <a:noFill/>
        </p:spPr>
        <p:txBody>
          <a:bodyPr wrap="none" rtlCol="0">
            <a:spAutoFit/>
          </a:bodyPr>
          <a:lstStyle/>
          <a:p>
            <a:r>
              <a:rPr lang="en-US" dirty="0" err="1" smtClean="0"/>
              <a:t>RadioSurg</a:t>
            </a:r>
            <a:r>
              <a:rPr lang="en-US" dirty="0" smtClean="0"/>
              <a:t> 220</a:t>
            </a:r>
            <a:endParaRPr lang="en-US" dirty="0"/>
          </a:p>
        </p:txBody>
      </p:sp>
      <p:sp>
        <p:nvSpPr>
          <p:cNvPr id="20" name="TextBox 19"/>
          <p:cNvSpPr txBox="1"/>
          <p:nvPr/>
        </p:nvSpPr>
        <p:spPr>
          <a:xfrm>
            <a:off x="3383044" y="1555807"/>
            <a:ext cx="2018501" cy="769441"/>
          </a:xfrm>
          <a:prstGeom prst="rect">
            <a:avLst/>
          </a:prstGeom>
          <a:noFill/>
        </p:spPr>
        <p:txBody>
          <a:bodyPr wrap="none" rtlCol="0">
            <a:spAutoFit/>
          </a:bodyPr>
          <a:lstStyle/>
          <a:p>
            <a:pPr algn="ctr"/>
            <a:r>
              <a:rPr lang="en-US" sz="2200" b="1" dirty="0" err="1" smtClean="0"/>
              <a:t>Venturi</a:t>
            </a:r>
            <a:r>
              <a:rPr lang="en-US" sz="2200" b="1" dirty="0" smtClean="0"/>
              <a:t> pump</a:t>
            </a:r>
          </a:p>
          <a:p>
            <a:pPr algn="ctr"/>
            <a:r>
              <a:rPr lang="en-US" sz="2200" b="1" dirty="0" err="1" smtClean="0"/>
              <a:t>Veriflo</a:t>
            </a:r>
            <a:r>
              <a:rPr lang="en-US" sz="2200" b="1" dirty="0" smtClean="0"/>
              <a:t> VAC 100</a:t>
            </a:r>
            <a:endParaRPr lang="en-US" sz="2200" b="1" dirty="0"/>
          </a:p>
        </p:txBody>
      </p:sp>
      <p:pic>
        <p:nvPicPr>
          <p:cNvPr id="21" name="Picture 20" descr="dtmt_00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5078" y="2442606"/>
            <a:ext cx="1728398" cy="1174733"/>
          </a:xfrm>
          <a:prstGeom prst="rect">
            <a:avLst/>
          </a:prstGeom>
        </p:spPr>
      </p:pic>
      <p:sp>
        <p:nvSpPr>
          <p:cNvPr id="22" name="Rectangle 21"/>
          <p:cNvSpPr/>
          <p:nvPr/>
        </p:nvSpPr>
        <p:spPr>
          <a:xfrm>
            <a:off x="2767882" y="3617339"/>
            <a:ext cx="177954" cy="37466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45741" y="2779046"/>
            <a:ext cx="1104614" cy="1200329"/>
          </a:xfrm>
          <a:prstGeom prst="rect">
            <a:avLst/>
          </a:prstGeom>
          <a:noFill/>
        </p:spPr>
        <p:txBody>
          <a:bodyPr wrap="none" rtlCol="0">
            <a:spAutoFit/>
          </a:bodyPr>
          <a:lstStyle/>
          <a:p>
            <a:pPr algn="ctr"/>
            <a:r>
              <a:rPr lang="en-US" dirty="0" smtClean="0"/>
              <a:t>Solvent</a:t>
            </a:r>
          </a:p>
          <a:p>
            <a:pPr algn="ctr"/>
            <a:r>
              <a:rPr lang="en-US" dirty="0" smtClean="0"/>
              <a:t>25 </a:t>
            </a:r>
            <a:r>
              <a:rPr lang="en-US" dirty="0" smtClean="0">
                <a:latin typeface="Symbol" charset="2"/>
                <a:cs typeface="Symbol" charset="2"/>
              </a:rPr>
              <a:t>m</a:t>
            </a:r>
            <a:r>
              <a:rPr lang="en-US" dirty="0" smtClean="0"/>
              <a:t>l/min</a:t>
            </a:r>
          </a:p>
          <a:p>
            <a:pPr algn="ctr"/>
            <a:r>
              <a:rPr lang="en-US" dirty="0" smtClean="0"/>
              <a:t>Infusion</a:t>
            </a:r>
          </a:p>
          <a:p>
            <a:pPr algn="ctr"/>
            <a:r>
              <a:rPr lang="en-US" dirty="0" smtClean="0"/>
              <a:t>pump</a:t>
            </a:r>
            <a:endParaRPr lang="en-US" dirty="0"/>
          </a:p>
        </p:txBody>
      </p:sp>
      <p:cxnSp>
        <p:nvCxnSpPr>
          <p:cNvPr id="24" name="Straight Arrow Connector 23"/>
          <p:cNvCxnSpPr/>
          <p:nvPr/>
        </p:nvCxnSpPr>
        <p:spPr>
          <a:xfrm>
            <a:off x="141118" y="2777784"/>
            <a:ext cx="75765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2099129" y="3582057"/>
            <a:ext cx="52919" cy="1338113"/>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3383045" y="4315136"/>
            <a:ext cx="951921" cy="923330"/>
          </a:xfrm>
          <a:prstGeom prst="rect">
            <a:avLst/>
          </a:prstGeom>
          <a:noFill/>
        </p:spPr>
        <p:txBody>
          <a:bodyPr wrap="square" rtlCol="0">
            <a:spAutoFit/>
          </a:bodyPr>
          <a:lstStyle/>
          <a:p>
            <a:pPr algn="ctr"/>
            <a:r>
              <a:rPr lang="en-US" dirty="0" smtClean="0"/>
              <a:t>Teflon transfer tubing</a:t>
            </a:r>
            <a:endParaRPr lang="en-US" dirty="0"/>
          </a:p>
        </p:txBody>
      </p:sp>
      <p:sp>
        <p:nvSpPr>
          <p:cNvPr id="27" name="TextBox 26"/>
          <p:cNvSpPr txBox="1"/>
          <p:nvPr/>
        </p:nvSpPr>
        <p:spPr>
          <a:xfrm>
            <a:off x="7184928" y="1555807"/>
            <a:ext cx="2000781" cy="369332"/>
          </a:xfrm>
          <a:prstGeom prst="rect">
            <a:avLst/>
          </a:prstGeom>
          <a:noFill/>
        </p:spPr>
        <p:txBody>
          <a:bodyPr wrap="none" rtlCol="0">
            <a:spAutoFit/>
          </a:bodyPr>
          <a:lstStyle/>
          <a:p>
            <a:r>
              <a:rPr lang="en-US" dirty="0" smtClean="0"/>
              <a:t>Mass spectrometer</a:t>
            </a:r>
            <a:endParaRPr lang="en-US" dirty="0"/>
          </a:p>
        </p:txBody>
      </p:sp>
      <p:sp>
        <p:nvSpPr>
          <p:cNvPr id="28" name="Explosion 2 27"/>
          <p:cNvSpPr/>
          <p:nvPr/>
        </p:nvSpPr>
        <p:spPr>
          <a:xfrm>
            <a:off x="5686938" y="4502619"/>
            <a:ext cx="645729" cy="556269"/>
          </a:xfrm>
          <a:prstGeom prst="irregularSeal2">
            <a:avLst/>
          </a:prstGeom>
          <a:blipFill rotWithShape="1">
            <a:blip r:embed="rId7"/>
            <a:tile tx="0" ty="0" sx="100000" sy="100000" flip="none" algn="tl"/>
          </a:bli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p:cNvGrpSpPr/>
          <p:nvPr/>
        </p:nvGrpSpPr>
        <p:grpSpPr>
          <a:xfrm>
            <a:off x="1703294" y="4315136"/>
            <a:ext cx="981609" cy="1384995"/>
            <a:chOff x="1703294" y="4315136"/>
            <a:chExt cx="981609" cy="1384995"/>
          </a:xfrm>
        </p:grpSpPr>
        <p:sp>
          <p:nvSpPr>
            <p:cNvPr id="30" name="TextBox 29"/>
            <p:cNvSpPr txBox="1"/>
            <p:nvPr/>
          </p:nvSpPr>
          <p:spPr>
            <a:xfrm>
              <a:off x="1703294" y="5238466"/>
              <a:ext cx="981609" cy="461665"/>
            </a:xfrm>
            <a:prstGeom prst="rect">
              <a:avLst/>
            </a:prstGeom>
            <a:noFill/>
          </p:spPr>
          <p:txBody>
            <a:bodyPr wrap="none" rtlCol="0">
              <a:spAutoFit/>
            </a:bodyPr>
            <a:lstStyle/>
            <a:p>
              <a:r>
                <a:rPr lang="en-US" sz="2400" b="1" dirty="0" smtClean="0"/>
                <a:t>N</a:t>
              </a:r>
              <a:r>
                <a:rPr lang="en-US" sz="2400" b="1" baseline="-25000" dirty="0" smtClean="0"/>
                <a:t>2</a:t>
              </a:r>
              <a:r>
                <a:rPr lang="en-US" sz="2400" b="1" dirty="0" smtClean="0"/>
                <a:t> gas</a:t>
              </a:r>
              <a:endParaRPr lang="en-US" sz="2400" b="1" dirty="0"/>
            </a:p>
          </p:txBody>
        </p:sp>
        <p:cxnSp>
          <p:nvCxnSpPr>
            <p:cNvPr id="31" name="Straight Arrow Connector 30"/>
            <p:cNvCxnSpPr/>
            <p:nvPr/>
          </p:nvCxnSpPr>
          <p:spPr>
            <a:xfrm flipH="1" flipV="1">
              <a:off x="2345765" y="4315136"/>
              <a:ext cx="14941" cy="743752"/>
            </a:xfrm>
            <a:prstGeom prst="straightConnector1">
              <a:avLst/>
            </a:prstGeom>
            <a:ln w="38100">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grpSp>
      <p:sp>
        <p:nvSpPr>
          <p:cNvPr id="32" name="Freeform 31"/>
          <p:cNvSpPr/>
          <p:nvPr/>
        </p:nvSpPr>
        <p:spPr>
          <a:xfrm>
            <a:off x="4661647" y="4183529"/>
            <a:ext cx="537882" cy="328706"/>
          </a:xfrm>
          <a:custGeom>
            <a:avLst/>
            <a:gdLst>
              <a:gd name="connsiteX0" fmla="*/ 537882 w 537882"/>
              <a:gd name="connsiteY0" fmla="*/ 328706 h 328706"/>
              <a:gd name="connsiteX1" fmla="*/ 0 w 537882"/>
              <a:gd name="connsiteY1" fmla="*/ 0 h 328706"/>
              <a:gd name="connsiteX2" fmla="*/ 0 w 537882"/>
              <a:gd name="connsiteY2" fmla="*/ 0 h 328706"/>
            </a:gdLst>
            <a:ahLst/>
            <a:cxnLst>
              <a:cxn ang="0">
                <a:pos x="connsiteX0" y="connsiteY0"/>
              </a:cxn>
              <a:cxn ang="0">
                <a:pos x="connsiteX1" y="connsiteY1"/>
              </a:cxn>
              <a:cxn ang="0">
                <a:pos x="connsiteX2" y="connsiteY2"/>
              </a:cxn>
            </a:cxnLst>
            <a:rect l="l" t="t" r="r" b="b"/>
            <a:pathLst>
              <a:path w="537882" h="328706">
                <a:moveTo>
                  <a:pt x="537882" y="328706"/>
                </a:moveTo>
                <a:lnTo>
                  <a:pt x="0" y="0"/>
                </a:lnTo>
                <a:lnTo>
                  <a:pt x="0" y="0"/>
                </a:lnTo>
              </a:path>
            </a:pathLst>
          </a:custGeom>
          <a:ln w="38100">
            <a:solidFill>
              <a:srgbClr val="000000"/>
            </a:solidFill>
            <a:tailEnd type="triangle"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232477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0"/>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Scale>
                                      <p:cBhvr>
                                        <p:cTn id="1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7"/>
                                        </p:tgtEl>
                                        <p:attrNameLst>
                                          <p:attrName>ppt_x</p:attrName>
                                          <p:attrName>ppt_y</p:attrName>
                                        </p:attrNameLst>
                                      </p:cBhvr>
                                    </p:animMotion>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dissolv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dissolve">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8"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Clinical applications of metabolomics</a:t>
            </a:r>
            <a:endParaRPr lang="en-US" b="1" dirty="0">
              <a:solidFill>
                <a:srgbClr val="FF0000"/>
              </a:solidFill>
            </a:endParaRPr>
          </a:p>
        </p:txBody>
      </p:sp>
      <p:pic>
        <p:nvPicPr>
          <p:cNvPr id="4" name="Picture 3" descr="Screen Shot 2013-03-20 at 11.33.3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0" y="1741272"/>
            <a:ext cx="7505700" cy="4292600"/>
          </a:xfrm>
          <a:prstGeom prst="rect">
            <a:avLst/>
          </a:prstGeom>
        </p:spPr>
      </p:pic>
      <p:sp>
        <p:nvSpPr>
          <p:cNvPr id="3" name="TextBox 2"/>
          <p:cNvSpPr txBox="1"/>
          <p:nvPr/>
        </p:nvSpPr>
        <p:spPr>
          <a:xfrm>
            <a:off x="2892685" y="6278906"/>
            <a:ext cx="3055306" cy="369332"/>
          </a:xfrm>
          <a:prstGeom prst="rect">
            <a:avLst/>
          </a:prstGeom>
          <a:noFill/>
        </p:spPr>
        <p:txBody>
          <a:bodyPr wrap="none" rtlCol="0">
            <a:spAutoFit/>
          </a:bodyPr>
          <a:lstStyle/>
          <a:p>
            <a:r>
              <a:rPr lang="en-US" b="1" dirty="0" smtClean="0"/>
              <a:t>Concepts of Jeremy Nicholson</a:t>
            </a:r>
            <a:endParaRPr lang="en-US" b="1" dirty="0"/>
          </a:p>
        </p:txBody>
      </p:sp>
    </p:spTree>
    <p:extLst>
      <p:ext uri="{BB962C8B-B14F-4D97-AF65-F5344CB8AC3E}">
        <p14:creationId xmlns:p14="http://schemas.microsoft.com/office/powerpoint/2010/main" val="73734779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The UK NIHR </a:t>
            </a:r>
            <a:r>
              <a:rPr lang="en-US" b="1" dirty="0" err="1" smtClean="0">
                <a:solidFill>
                  <a:srgbClr val="FF0000"/>
                </a:solidFill>
              </a:rPr>
              <a:t>Phenome</a:t>
            </a:r>
            <a:r>
              <a:rPr lang="en-US" b="1" dirty="0" smtClean="0">
                <a:solidFill>
                  <a:srgbClr val="FF0000"/>
                </a:solidFill>
              </a:rPr>
              <a:t> Center</a:t>
            </a:r>
            <a:endParaRPr lang="en-US" b="1" dirty="0">
              <a:solidFill>
                <a:srgbClr val="FF0000"/>
              </a:solidFill>
            </a:endParaRPr>
          </a:p>
        </p:txBody>
      </p:sp>
      <p:sp>
        <p:nvSpPr>
          <p:cNvPr id="4" name="Rectangle 3"/>
          <p:cNvSpPr/>
          <p:nvPr/>
        </p:nvSpPr>
        <p:spPr>
          <a:xfrm>
            <a:off x="812144" y="2835502"/>
            <a:ext cx="7191163" cy="523220"/>
          </a:xfrm>
          <a:prstGeom prst="rect">
            <a:avLst/>
          </a:prstGeom>
        </p:spPr>
        <p:txBody>
          <a:bodyPr wrap="square">
            <a:spAutoFit/>
          </a:bodyPr>
          <a:lstStyle/>
          <a:p>
            <a:pPr algn="ctr"/>
            <a:r>
              <a:rPr lang="en-US" sz="2800" dirty="0">
                <a:hlinkClick r:id="rId2"/>
              </a:rPr>
              <a:t>http://www1.imperial.ac.uk/phenomecentre</a:t>
            </a:r>
            <a:r>
              <a:rPr lang="en-US" sz="2800" dirty="0" smtClean="0">
                <a:hlinkClick r:id="rId2"/>
              </a:rPr>
              <a:t>/</a:t>
            </a:r>
            <a:r>
              <a:rPr lang="en-US" sz="2800" dirty="0" smtClean="0"/>
              <a:t> </a:t>
            </a:r>
            <a:endParaRPr lang="en-US" sz="2800" dirty="0"/>
          </a:p>
        </p:txBody>
      </p:sp>
    </p:spTree>
    <p:extLst>
      <p:ext uri="{BB962C8B-B14F-4D97-AF65-F5344CB8AC3E}">
        <p14:creationId xmlns:p14="http://schemas.microsoft.com/office/powerpoint/2010/main" val="242184932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Can existing techniques provide answers?</a:t>
            </a:r>
            <a:endParaRPr lang="en-US" sz="3600"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b="1" dirty="0" smtClean="0"/>
              <a:t>Mass spec is mostly a destructive method</a:t>
            </a:r>
          </a:p>
          <a:p>
            <a:pPr lvl="1"/>
            <a:r>
              <a:rPr lang="en-US" b="1" dirty="0" smtClean="0"/>
              <a:t>However, it can measure volatiles rapidly on a sec timescale </a:t>
            </a:r>
            <a:endParaRPr lang="en-US" b="1" dirty="0" smtClean="0"/>
          </a:p>
          <a:p>
            <a:r>
              <a:rPr lang="en-US" b="1" dirty="0" smtClean="0"/>
              <a:t>NMR </a:t>
            </a:r>
            <a:r>
              <a:rPr lang="en-US" b="1" dirty="0" smtClean="0"/>
              <a:t>can provide spatial and descriptive information on living or </a:t>
            </a:r>
            <a:r>
              <a:rPr lang="en-US" b="1" dirty="0" err="1" smtClean="0"/>
              <a:t>unextracted</a:t>
            </a:r>
            <a:r>
              <a:rPr lang="en-US" b="1" dirty="0" smtClean="0"/>
              <a:t> materials</a:t>
            </a:r>
          </a:p>
          <a:p>
            <a:pPr lvl="1"/>
            <a:r>
              <a:rPr lang="en-US" b="1" dirty="0" smtClean="0"/>
              <a:t>However, sensitivity and speed of data acquisition are extremely limiting</a:t>
            </a:r>
          </a:p>
          <a:p>
            <a:r>
              <a:rPr lang="en-US" b="1" dirty="0" smtClean="0"/>
              <a:t>Future in other spectroscopic techniques? </a:t>
            </a:r>
            <a:endParaRPr lang="en-US" b="1" dirty="0"/>
          </a:p>
        </p:txBody>
      </p:sp>
    </p:spTree>
    <p:extLst>
      <p:ext uri="{BB962C8B-B14F-4D97-AF65-F5344CB8AC3E}">
        <p14:creationId xmlns:p14="http://schemas.microsoft.com/office/powerpoint/2010/main" val="353044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Where next?</a:t>
            </a:r>
            <a:endParaRPr lang="en-US" b="1" dirty="0">
              <a:solidFill>
                <a:srgbClr val="FF0000"/>
              </a:solidFill>
            </a:endParaRPr>
          </a:p>
        </p:txBody>
      </p:sp>
      <p:sp>
        <p:nvSpPr>
          <p:cNvPr id="3" name="Content Placeholder 2"/>
          <p:cNvSpPr>
            <a:spLocks noGrp="1"/>
          </p:cNvSpPr>
          <p:nvPr>
            <p:ph idx="1"/>
          </p:nvPr>
        </p:nvSpPr>
        <p:spPr>
          <a:xfrm>
            <a:off x="457200" y="1551265"/>
            <a:ext cx="8229600" cy="4525963"/>
          </a:xfrm>
        </p:spPr>
        <p:txBody>
          <a:bodyPr>
            <a:normAutofit fontScale="92500"/>
          </a:bodyPr>
          <a:lstStyle/>
          <a:p>
            <a:r>
              <a:rPr lang="en-US" b="1" dirty="0" smtClean="0"/>
              <a:t>“Whatever you’re using now to measure metabolites, in 10 years it will be something different” </a:t>
            </a:r>
          </a:p>
          <a:p>
            <a:pPr marL="0" indent="0">
              <a:buNone/>
            </a:pPr>
            <a:r>
              <a:rPr lang="en-US" b="1" dirty="0"/>
              <a:t>	</a:t>
            </a:r>
            <a:r>
              <a:rPr lang="en-US" i="1" dirty="0" smtClean="0"/>
              <a:t>– </a:t>
            </a:r>
            <a:r>
              <a:rPr lang="en-US" sz="2800" i="1" dirty="0" smtClean="0"/>
              <a:t>Stephen Barnes, Metabolomics Society 2013</a:t>
            </a:r>
          </a:p>
          <a:p>
            <a:endParaRPr lang="en-US" sz="2800" b="1" i="1" dirty="0"/>
          </a:p>
          <a:p>
            <a:r>
              <a:rPr lang="en-US" b="1" dirty="0"/>
              <a:t>“Throughout history, people with new ideas—who think differently and try to change things—have always been called troublemakers.” </a:t>
            </a:r>
          </a:p>
          <a:p>
            <a:pPr marL="0" indent="0">
              <a:buNone/>
            </a:pPr>
            <a:r>
              <a:rPr lang="en-US" sz="2800" b="1" dirty="0" smtClean="0"/>
              <a:t>	</a:t>
            </a:r>
            <a:r>
              <a:rPr lang="en-US" sz="2800" dirty="0" smtClean="0"/>
              <a:t>― </a:t>
            </a:r>
            <a:r>
              <a:rPr lang="en-US" sz="2800" i="1" dirty="0" err="1"/>
              <a:t>Richelle</a:t>
            </a:r>
            <a:r>
              <a:rPr lang="en-US" sz="2800" i="1" dirty="0"/>
              <a:t> Mead, Shadow </a:t>
            </a:r>
            <a:r>
              <a:rPr lang="en-US" sz="2800" i="1" dirty="0" smtClean="0"/>
              <a:t>Kiss</a:t>
            </a:r>
            <a:endParaRPr lang="en-US" sz="2800" i="1" dirty="0"/>
          </a:p>
        </p:txBody>
      </p:sp>
    </p:spTree>
    <p:extLst>
      <p:ext uri="{BB962C8B-B14F-4D97-AF65-F5344CB8AC3E}">
        <p14:creationId xmlns:p14="http://schemas.microsoft.com/office/powerpoint/2010/main" val="42734247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9247" y="624771"/>
            <a:ext cx="7796580" cy="369332"/>
          </a:xfrm>
          <a:prstGeom prst="rect">
            <a:avLst/>
          </a:prstGeom>
        </p:spPr>
        <p:txBody>
          <a:bodyPr wrap="square">
            <a:spAutoFit/>
          </a:bodyPr>
          <a:lstStyle/>
          <a:p>
            <a:r>
              <a:rPr lang="en-US" dirty="0">
                <a:hlinkClick r:id="rId2"/>
              </a:rPr>
              <a:t>http://www.metabolomicsworkbench.org/standards/</a:t>
            </a:r>
            <a:r>
              <a:rPr lang="en-US" dirty="0" smtClean="0">
                <a:hlinkClick r:id="rId2"/>
              </a:rPr>
              <a:t>nominatecompounds.cgi</a:t>
            </a:r>
            <a:r>
              <a:rPr lang="en-US" dirty="0" smtClean="0"/>
              <a:t> </a:t>
            </a:r>
            <a:endParaRPr lang="en-US" dirty="0"/>
          </a:p>
        </p:txBody>
      </p:sp>
      <p:sp>
        <p:nvSpPr>
          <p:cNvPr id="7" name="TextBox 6"/>
          <p:cNvSpPr txBox="1"/>
          <p:nvPr/>
        </p:nvSpPr>
        <p:spPr>
          <a:xfrm>
            <a:off x="782610" y="1462055"/>
            <a:ext cx="7545555" cy="954107"/>
          </a:xfrm>
          <a:prstGeom prst="rect">
            <a:avLst/>
          </a:prstGeom>
          <a:noFill/>
        </p:spPr>
        <p:txBody>
          <a:bodyPr wrap="square" rtlCol="0">
            <a:spAutoFit/>
          </a:bodyPr>
          <a:lstStyle/>
          <a:p>
            <a:pPr algn="ctr"/>
            <a:r>
              <a:rPr lang="en-US" sz="2800" b="1" dirty="0">
                <a:solidFill>
                  <a:schemeClr val="accent2">
                    <a:lumMod val="75000"/>
                  </a:schemeClr>
                </a:solidFill>
              </a:rPr>
              <a:t>Nominate Compounds for Synthesis by the Metabolite Standards Synthesis Core (MSSC)</a:t>
            </a:r>
          </a:p>
        </p:txBody>
      </p:sp>
      <p:sp>
        <p:nvSpPr>
          <p:cNvPr id="8" name="TextBox 7"/>
          <p:cNvSpPr txBox="1"/>
          <p:nvPr/>
        </p:nvSpPr>
        <p:spPr>
          <a:xfrm>
            <a:off x="782610" y="2643515"/>
            <a:ext cx="7383126" cy="2862323"/>
          </a:xfrm>
          <a:prstGeom prst="rect">
            <a:avLst/>
          </a:prstGeom>
          <a:noFill/>
        </p:spPr>
        <p:txBody>
          <a:bodyPr wrap="square" rtlCol="0">
            <a:spAutoFit/>
          </a:bodyPr>
          <a:lstStyle/>
          <a:p>
            <a:r>
              <a:rPr lang="en-US" b="1" dirty="0"/>
              <a:t>The NIH Common Fund’s Metabolomics program aims to increase national capacity in metabolomics by supporting the development of next generation technologies to enhance the sensitivity and speed with which specific elements of the cellular metabolome can be identified and quantified, providing training and mentoring opportunities, increasing the inventory of chemically identifiable metabolites through the synthesis and availability of high quality reference standards, and by promoting data sharing and collaboration</a:t>
            </a:r>
            <a:r>
              <a:rPr lang="en-US" b="1" dirty="0" smtClean="0"/>
              <a:t>.</a:t>
            </a:r>
          </a:p>
          <a:p>
            <a:endParaRPr lang="en-US" b="1" dirty="0"/>
          </a:p>
          <a:p>
            <a:endParaRPr lang="en-US" b="1" dirty="0"/>
          </a:p>
        </p:txBody>
      </p:sp>
      <p:sp>
        <p:nvSpPr>
          <p:cNvPr id="9" name="TextBox 8"/>
          <p:cNvSpPr txBox="1"/>
          <p:nvPr/>
        </p:nvSpPr>
        <p:spPr>
          <a:xfrm>
            <a:off x="782610" y="5195705"/>
            <a:ext cx="7383126" cy="1200329"/>
          </a:xfrm>
          <a:prstGeom prst="rect">
            <a:avLst/>
          </a:prstGeom>
          <a:noFill/>
        </p:spPr>
        <p:txBody>
          <a:bodyPr wrap="square" rtlCol="0">
            <a:spAutoFit/>
          </a:bodyPr>
          <a:lstStyle/>
          <a:p>
            <a:r>
              <a:rPr lang="en-US" b="1" dirty="0" smtClean="0"/>
              <a:t>The </a:t>
            </a:r>
            <a:r>
              <a:rPr lang="en-US" b="1" dirty="0"/>
              <a:t>form should be completed by researchers wishing to nominate a compound for synthesis by the NIH Common Fund’s Metabolite Standards Synthesis Cores (MSSC). Nominated compounds will be reviewed by the NIH Common Fund’s executive committee, and prioritized for synthesis.</a:t>
            </a:r>
          </a:p>
        </p:txBody>
      </p:sp>
    </p:spTree>
    <p:extLst>
      <p:ext uri="{BB962C8B-B14F-4D97-AF65-F5344CB8AC3E}">
        <p14:creationId xmlns:p14="http://schemas.microsoft.com/office/powerpoint/2010/main" val="419110715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38"/>
            <a:ext cx="8229600" cy="1143000"/>
          </a:xfrm>
        </p:spPr>
        <p:txBody>
          <a:bodyPr/>
          <a:lstStyle/>
          <a:p>
            <a:r>
              <a:rPr lang="en-US" b="1" dirty="0" smtClean="0">
                <a:solidFill>
                  <a:srgbClr val="FF0000"/>
                </a:solidFill>
              </a:rPr>
              <a:t>Standardized methods</a:t>
            </a:r>
            <a:endParaRPr lang="en-US" b="1" dirty="0">
              <a:solidFill>
                <a:srgbClr val="FF0000"/>
              </a:solidFill>
            </a:endParaRPr>
          </a:p>
        </p:txBody>
      </p:sp>
      <p:sp>
        <p:nvSpPr>
          <p:cNvPr id="3" name="Content Placeholder 2"/>
          <p:cNvSpPr>
            <a:spLocks noGrp="1"/>
          </p:cNvSpPr>
          <p:nvPr>
            <p:ph idx="1"/>
          </p:nvPr>
        </p:nvSpPr>
        <p:spPr>
          <a:xfrm>
            <a:off x="457200" y="1185287"/>
            <a:ext cx="8229600" cy="5228641"/>
          </a:xfrm>
        </p:spPr>
        <p:txBody>
          <a:bodyPr>
            <a:normAutofit fontScale="92500" lnSpcReduction="20000"/>
          </a:bodyPr>
          <a:lstStyle/>
          <a:p>
            <a:r>
              <a:rPr lang="en-US" b="1" dirty="0" smtClean="0"/>
              <a:t>Importance of standardized operating procedures and recording keeping of any deviations from them – use of LIMS</a:t>
            </a:r>
          </a:p>
          <a:p>
            <a:r>
              <a:rPr lang="en-US" b="1" dirty="0" smtClean="0"/>
              <a:t>NMR yields absolute, quantitative data, but for a limited number of metabolites</a:t>
            </a:r>
          </a:p>
          <a:p>
            <a:r>
              <a:rPr lang="en-US" b="1" dirty="0" smtClean="0"/>
              <a:t>Whereas LC-MS is very sensitive, quantification is a challenge</a:t>
            </a:r>
          </a:p>
          <a:p>
            <a:r>
              <a:rPr lang="en-US" b="1" dirty="0" smtClean="0"/>
              <a:t>For primary untargeted metabolomics data collection, the </a:t>
            </a:r>
            <a:r>
              <a:rPr lang="en-US" b="1" dirty="0" err="1" smtClean="0"/>
              <a:t>Qtof</a:t>
            </a:r>
            <a:r>
              <a:rPr lang="en-US" b="1" dirty="0" smtClean="0"/>
              <a:t> instrument is both the fastest and most robust</a:t>
            </a:r>
          </a:p>
          <a:p>
            <a:pPr lvl="1"/>
            <a:r>
              <a:rPr lang="en-US" b="1" dirty="0" smtClean="0"/>
              <a:t>The UK </a:t>
            </a:r>
            <a:r>
              <a:rPr lang="en-US" b="1" dirty="0" smtClean="0"/>
              <a:t>NIHR Phenomics </a:t>
            </a:r>
            <a:r>
              <a:rPr lang="en-US" b="1" dirty="0" smtClean="0"/>
              <a:t>Center is using a single manufacturer’s </a:t>
            </a:r>
            <a:r>
              <a:rPr lang="en-US" b="1" dirty="0" err="1" smtClean="0"/>
              <a:t>Qtof</a:t>
            </a:r>
            <a:r>
              <a:rPr lang="en-US" b="1" dirty="0" smtClean="0"/>
              <a:t> </a:t>
            </a:r>
            <a:r>
              <a:rPr lang="en-US" b="1" dirty="0" smtClean="0">
                <a:solidFill>
                  <a:srgbClr val="0000FF"/>
                </a:solidFill>
              </a:rPr>
              <a:t>- harmonization</a:t>
            </a:r>
            <a:endParaRPr lang="en-US" b="1" dirty="0">
              <a:solidFill>
                <a:srgbClr val="0000FF"/>
              </a:solidFill>
            </a:endParaRPr>
          </a:p>
        </p:txBody>
      </p:sp>
    </p:spTree>
    <p:extLst>
      <p:ext uri="{BB962C8B-B14F-4D97-AF65-F5344CB8AC3E}">
        <p14:creationId xmlns:p14="http://schemas.microsoft.com/office/powerpoint/2010/main" val="39759914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Back to </a:t>
            </a:r>
            <a:r>
              <a:rPr lang="en-US" sz="3600" b="1" dirty="0" err="1" smtClean="0">
                <a:solidFill>
                  <a:srgbClr val="FF0000"/>
                </a:solidFill>
              </a:rPr>
              <a:t>derivatization</a:t>
            </a:r>
            <a:r>
              <a:rPr lang="en-US" sz="3600" b="1" dirty="0" smtClean="0">
                <a:solidFill>
                  <a:srgbClr val="FF0000"/>
                </a:solidFill>
              </a:rPr>
              <a:t> in metabolomics</a:t>
            </a:r>
            <a:endParaRPr lang="en-US" sz="3600" b="1" dirty="0">
              <a:solidFill>
                <a:srgbClr val="FF0000"/>
              </a:solidFill>
            </a:endParaRPr>
          </a:p>
        </p:txBody>
      </p:sp>
      <p:sp>
        <p:nvSpPr>
          <p:cNvPr id="3" name="Content Placeholder 2"/>
          <p:cNvSpPr>
            <a:spLocks noGrp="1"/>
          </p:cNvSpPr>
          <p:nvPr>
            <p:ph idx="1"/>
          </p:nvPr>
        </p:nvSpPr>
        <p:spPr/>
        <p:txBody>
          <a:bodyPr/>
          <a:lstStyle/>
          <a:p>
            <a:r>
              <a:rPr lang="en-US" b="1" dirty="0" smtClean="0"/>
              <a:t>A great advantage of LC-MS is its ability to measure compounds “as is”</a:t>
            </a:r>
          </a:p>
          <a:p>
            <a:r>
              <a:rPr lang="en-US" b="1" dirty="0" smtClean="0"/>
              <a:t>However, there are many compounds that either weakly form ions or are found in multiple chemical forms (e.g., steroids, </a:t>
            </a:r>
            <a:r>
              <a:rPr lang="en-US" b="1" dirty="0" err="1" smtClean="0"/>
              <a:t>ketosteroids</a:t>
            </a:r>
            <a:r>
              <a:rPr lang="en-US" b="1" dirty="0" smtClean="0"/>
              <a:t>, </a:t>
            </a:r>
            <a:r>
              <a:rPr lang="en-US" b="1" dirty="0" err="1" smtClean="0"/>
              <a:t>keto</a:t>
            </a:r>
            <a:r>
              <a:rPr lang="en-US" b="1" dirty="0" smtClean="0"/>
              <a:t> acids, fatty acids)</a:t>
            </a:r>
          </a:p>
          <a:p>
            <a:r>
              <a:rPr lang="en-US" b="1" dirty="0" smtClean="0"/>
              <a:t>The reagents used to overcome this problem can be </a:t>
            </a:r>
            <a:r>
              <a:rPr lang="en-US" b="1" dirty="0" err="1" smtClean="0"/>
              <a:t>isotopically</a:t>
            </a:r>
            <a:r>
              <a:rPr lang="en-US" b="1" dirty="0" smtClean="0"/>
              <a:t> labeled (</a:t>
            </a:r>
            <a:r>
              <a:rPr lang="en-US" b="1" dirty="0" err="1" smtClean="0"/>
              <a:t>iMetab</a:t>
            </a:r>
            <a:r>
              <a:rPr lang="en-US" b="1" dirty="0" smtClean="0"/>
              <a:t>)</a:t>
            </a:r>
            <a:endParaRPr lang="en-US" b="1" dirty="0"/>
          </a:p>
        </p:txBody>
      </p:sp>
    </p:spTree>
    <p:extLst>
      <p:ext uri="{BB962C8B-B14F-4D97-AF65-F5344CB8AC3E}">
        <p14:creationId xmlns:p14="http://schemas.microsoft.com/office/powerpoint/2010/main" val="22249785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9" name="Group 178"/>
          <p:cNvGrpSpPr/>
          <p:nvPr/>
        </p:nvGrpSpPr>
        <p:grpSpPr>
          <a:xfrm>
            <a:off x="-39514" y="82378"/>
            <a:ext cx="5573713" cy="7064480"/>
            <a:chOff x="-39514" y="82378"/>
            <a:chExt cx="5573713" cy="7064480"/>
          </a:xfrm>
        </p:grpSpPr>
        <p:sp>
          <p:nvSpPr>
            <p:cNvPr id="2" name="TextBox 1"/>
            <p:cNvSpPr txBox="1"/>
            <p:nvPr/>
          </p:nvSpPr>
          <p:spPr>
            <a:xfrm>
              <a:off x="2824336" y="438834"/>
              <a:ext cx="2188445" cy="646331"/>
            </a:xfrm>
            <a:prstGeom prst="rect">
              <a:avLst/>
            </a:prstGeom>
            <a:noFill/>
          </p:spPr>
          <p:txBody>
            <a:bodyPr wrap="none" rtlCol="0">
              <a:spAutoFit/>
            </a:bodyPr>
            <a:lstStyle/>
            <a:p>
              <a:r>
                <a:rPr lang="en-US" dirty="0" smtClean="0"/>
                <a:t>Succinate with no</a:t>
              </a:r>
            </a:p>
            <a:p>
              <a:r>
                <a:rPr lang="en-US" dirty="0" err="1" smtClean="0"/>
                <a:t>Amplifex</a:t>
              </a:r>
              <a:r>
                <a:rPr lang="en-US" dirty="0" smtClean="0"/>
                <a:t>™ treatment</a:t>
              </a:r>
              <a:endParaRPr lang="en-US" dirty="0"/>
            </a:p>
          </p:txBody>
        </p:sp>
        <p:sp>
          <p:nvSpPr>
            <p:cNvPr id="3" name="TextBox 2"/>
            <p:cNvSpPr txBox="1"/>
            <p:nvPr/>
          </p:nvSpPr>
          <p:spPr>
            <a:xfrm>
              <a:off x="2457673" y="2743200"/>
              <a:ext cx="2197076" cy="646331"/>
            </a:xfrm>
            <a:prstGeom prst="rect">
              <a:avLst/>
            </a:prstGeom>
            <a:noFill/>
          </p:spPr>
          <p:txBody>
            <a:bodyPr wrap="none" rtlCol="0">
              <a:spAutoFit/>
            </a:bodyPr>
            <a:lstStyle/>
            <a:p>
              <a:r>
                <a:rPr lang="en-US" dirty="0" smtClean="0"/>
                <a:t>OH-Glutarate with no</a:t>
              </a:r>
            </a:p>
            <a:p>
              <a:r>
                <a:rPr lang="en-US" dirty="0" err="1" smtClean="0"/>
                <a:t>Amplifex</a:t>
              </a:r>
              <a:r>
                <a:rPr lang="en-US" dirty="0" smtClean="0"/>
                <a:t>™ treatment</a:t>
              </a:r>
              <a:endParaRPr lang="en-US" dirty="0"/>
            </a:p>
          </p:txBody>
        </p:sp>
        <p:sp>
          <p:nvSpPr>
            <p:cNvPr id="4" name="TextBox 3"/>
            <p:cNvSpPr txBox="1"/>
            <p:nvPr/>
          </p:nvSpPr>
          <p:spPr>
            <a:xfrm>
              <a:off x="2595736" y="4648200"/>
              <a:ext cx="2177456" cy="646331"/>
            </a:xfrm>
            <a:prstGeom prst="rect">
              <a:avLst/>
            </a:prstGeom>
            <a:noFill/>
          </p:spPr>
          <p:txBody>
            <a:bodyPr wrap="none" rtlCol="0">
              <a:spAutoFit/>
            </a:bodyPr>
            <a:lstStyle/>
            <a:p>
              <a:r>
                <a:rPr lang="en-US" dirty="0" smtClean="0"/>
                <a:t>Oxaloacetate with no</a:t>
              </a:r>
            </a:p>
            <a:p>
              <a:r>
                <a:rPr lang="en-US" dirty="0" err="1" smtClean="0"/>
                <a:t>Amplifex</a:t>
              </a:r>
              <a:r>
                <a:rPr lang="en-US" dirty="0" smtClean="0"/>
                <a:t>™ treatment</a:t>
              </a:r>
              <a:endParaRPr lang="en-US" dirty="0"/>
            </a:p>
          </p:txBody>
        </p:sp>
        <p:sp>
          <p:nvSpPr>
            <p:cNvPr id="5" name="Line 15"/>
            <p:cNvSpPr>
              <a:spLocks noChangeShapeType="1"/>
            </p:cNvSpPr>
            <p:nvPr/>
          </p:nvSpPr>
          <p:spPr bwMode="auto">
            <a:xfrm>
              <a:off x="900286" y="1873250"/>
              <a:ext cx="45148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Line 16"/>
            <p:cNvSpPr>
              <a:spLocks noChangeShapeType="1"/>
            </p:cNvSpPr>
            <p:nvPr/>
          </p:nvSpPr>
          <p:spPr bwMode="auto">
            <a:xfrm>
              <a:off x="1201911" y="1873250"/>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17"/>
            <p:cNvSpPr>
              <a:spLocks noChangeShapeType="1"/>
            </p:cNvSpPr>
            <p:nvPr/>
          </p:nvSpPr>
          <p:spPr bwMode="auto">
            <a:xfrm>
              <a:off x="1503536" y="1873250"/>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18"/>
            <p:cNvSpPr>
              <a:spLocks noChangeShapeType="1"/>
            </p:cNvSpPr>
            <p:nvPr/>
          </p:nvSpPr>
          <p:spPr bwMode="auto">
            <a:xfrm>
              <a:off x="1803574" y="1873250"/>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19"/>
            <p:cNvSpPr>
              <a:spLocks noChangeShapeType="1"/>
            </p:cNvSpPr>
            <p:nvPr/>
          </p:nvSpPr>
          <p:spPr bwMode="auto">
            <a:xfrm>
              <a:off x="2105199" y="1873250"/>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20"/>
            <p:cNvSpPr>
              <a:spLocks noChangeShapeType="1"/>
            </p:cNvSpPr>
            <p:nvPr/>
          </p:nvSpPr>
          <p:spPr bwMode="auto">
            <a:xfrm>
              <a:off x="2406824" y="1873250"/>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21"/>
            <p:cNvSpPr>
              <a:spLocks noChangeShapeType="1"/>
            </p:cNvSpPr>
            <p:nvPr/>
          </p:nvSpPr>
          <p:spPr bwMode="auto">
            <a:xfrm>
              <a:off x="2706861" y="1873250"/>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22"/>
            <p:cNvSpPr>
              <a:spLocks noChangeShapeType="1"/>
            </p:cNvSpPr>
            <p:nvPr/>
          </p:nvSpPr>
          <p:spPr bwMode="auto">
            <a:xfrm>
              <a:off x="3008486" y="1873250"/>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23"/>
            <p:cNvSpPr>
              <a:spLocks noChangeShapeType="1"/>
            </p:cNvSpPr>
            <p:nvPr/>
          </p:nvSpPr>
          <p:spPr bwMode="auto">
            <a:xfrm>
              <a:off x="3310111" y="1873250"/>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24"/>
            <p:cNvSpPr>
              <a:spLocks noChangeShapeType="1"/>
            </p:cNvSpPr>
            <p:nvPr/>
          </p:nvSpPr>
          <p:spPr bwMode="auto">
            <a:xfrm>
              <a:off x="3611736" y="1873250"/>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25"/>
            <p:cNvSpPr>
              <a:spLocks noChangeShapeType="1"/>
            </p:cNvSpPr>
            <p:nvPr/>
          </p:nvSpPr>
          <p:spPr bwMode="auto">
            <a:xfrm>
              <a:off x="3911774" y="1873250"/>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26"/>
            <p:cNvSpPr>
              <a:spLocks noChangeShapeType="1"/>
            </p:cNvSpPr>
            <p:nvPr/>
          </p:nvSpPr>
          <p:spPr bwMode="auto">
            <a:xfrm>
              <a:off x="4213399" y="1873250"/>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27"/>
            <p:cNvSpPr>
              <a:spLocks noChangeShapeType="1"/>
            </p:cNvSpPr>
            <p:nvPr/>
          </p:nvSpPr>
          <p:spPr bwMode="auto">
            <a:xfrm>
              <a:off x="4515024" y="1873250"/>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28"/>
            <p:cNvSpPr>
              <a:spLocks noChangeShapeType="1"/>
            </p:cNvSpPr>
            <p:nvPr/>
          </p:nvSpPr>
          <p:spPr bwMode="auto">
            <a:xfrm>
              <a:off x="4815061" y="1873250"/>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29"/>
            <p:cNvSpPr>
              <a:spLocks noChangeShapeType="1"/>
            </p:cNvSpPr>
            <p:nvPr/>
          </p:nvSpPr>
          <p:spPr bwMode="auto">
            <a:xfrm>
              <a:off x="5116686" y="1873250"/>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30"/>
            <p:cNvSpPr>
              <a:spLocks noChangeShapeType="1"/>
            </p:cNvSpPr>
            <p:nvPr/>
          </p:nvSpPr>
          <p:spPr bwMode="auto">
            <a:xfrm>
              <a:off x="1503536" y="1873250"/>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31"/>
            <p:cNvSpPr>
              <a:spLocks noChangeShapeType="1"/>
            </p:cNvSpPr>
            <p:nvPr/>
          </p:nvSpPr>
          <p:spPr bwMode="auto">
            <a:xfrm>
              <a:off x="2105199" y="1873250"/>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32"/>
            <p:cNvSpPr>
              <a:spLocks noChangeShapeType="1"/>
            </p:cNvSpPr>
            <p:nvPr/>
          </p:nvSpPr>
          <p:spPr bwMode="auto">
            <a:xfrm>
              <a:off x="2706861" y="1873250"/>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33"/>
            <p:cNvSpPr>
              <a:spLocks noChangeShapeType="1"/>
            </p:cNvSpPr>
            <p:nvPr/>
          </p:nvSpPr>
          <p:spPr bwMode="auto">
            <a:xfrm>
              <a:off x="3310111" y="1873250"/>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34"/>
            <p:cNvSpPr>
              <a:spLocks noChangeShapeType="1"/>
            </p:cNvSpPr>
            <p:nvPr/>
          </p:nvSpPr>
          <p:spPr bwMode="auto">
            <a:xfrm>
              <a:off x="3911774" y="1873250"/>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35"/>
            <p:cNvSpPr>
              <a:spLocks noChangeShapeType="1"/>
            </p:cNvSpPr>
            <p:nvPr/>
          </p:nvSpPr>
          <p:spPr bwMode="auto">
            <a:xfrm>
              <a:off x="4515024" y="1873250"/>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36"/>
            <p:cNvSpPr>
              <a:spLocks noChangeShapeType="1"/>
            </p:cNvSpPr>
            <p:nvPr/>
          </p:nvSpPr>
          <p:spPr bwMode="auto">
            <a:xfrm>
              <a:off x="5116686" y="1873250"/>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37"/>
            <p:cNvSpPr>
              <a:spLocks noChangeArrowheads="1"/>
            </p:cNvSpPr>
            <p:nvPr/>
          </p:nvSpPr>
          <p:spPr bwMode="auto">
            <a:xfrm>
              <a:off x="1467238" y="1885950"/>
              <a:ext cx="3079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2</a:t>
              </a:r>
              <a:endParaRPr kumimoji="0" lang="en-US" sz="1800" b="0" i="0" u="none" strike="noStrike" cap="none" normalizeH="0" baseline="0" dirty="0" smtClean="0">
                <a:ln>
                  <a:noFill/>
                </a:ln>
                <a:solidFill>
                  <a:schemeClr val="tx1"/>
                </a:solidFill>
                <a:effectLst/>
                <a:latin typeface="Arial" pitchFamily="34" charset="0"/>
              </a:endParaRPr>
            </a:p>
          </p:txBody>
        </p:sp>
        <p:sp>
          <p:nvSpPr>
            <p:cNvPr id="28" name="Rectangle 38"/>
            <p:cNvSpPr>
              <a:spLocks noChangeArrowheads="1"/>
            </p:cNvSpPr>
            <p:nvPr/>
          </p:nvSpPr>
          <p:spPr bwMode="auto">
            <a:xfrm>
              <a:off x="2068900" y="1885950"/>
              <a:ext cx="3079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4</a:t>
              </a:r>
              <a:endParaRPr kumimoji="0" lang="en-US" sz="1800" b="0" i="0" u="none" strike="noStrike" cap="none" normalizeH="0" baseline="0" dirty="0" smtClean="0">
                <a:ln>
                  <a:noFill/>
                </a:ln>
                <a:solidFill>
                  <a:schemeClr val="tx1"/>
                </a:solidFill>
                <a:effectLst/>
                <a:latin typeface="Arial" pitchFamily="34" charset="0"/>
              </a:endParaRPr>
            </a:p>
          </p:txBody>
        </p:sp>
        <p:sp>
          <p:nvSpPr>
            <p:cNvPr id="29" name="Rectangle 39"/>
            <p:cNvSpPr>
              <a:spLocks noChangeArrowheads="1"/>
            </p:cNvSpPr>
            <p:nvPr/>
          </p:nvSpPr>
          <p:spPr bwMode="auto">
            <a:xfrm>
              <a:off x="2670563" y="1885950"/>
              <a:ext cx="3079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6</a:t>
              </a:r>
              <a:endParaRPr kumimoji="0" lang="en-US" sz="1800" b="0" i="0" u="none" strike="noStrike" cap="none" normalizeH="0" baseline="0" dirty="0" smtClean="0">
                <a:ln>
                  <a:noFill/>
                </a:ln>
                <a:solidFill>
                  <a:schemeClr val="tx1"/>
                </a:solidFill>
                <a:effectLst/>
                <a:latin typeface="Arial" pitchFamily="34" charset="0"/>
              </a:endParaRPr>
            </a:p>
          </p:txBody>
        </p:sp>
        <p:sp>
          <p:nvSpPr>
            <p:cNvPr id="30" name="Rectangle 40"/>
            <p:cNvSpPr>
              <a:spLocks noChangeArrowheads="1"/>
            </p:cNvSpPr>
            <p:nvPr/>
          </p:nvSpPr>
          <p:spPr bwMode="auto">
            <a:xfrm>
              <a:off x="3273813" y="1885950"/>
              <a:ext cx="3079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8</a:t>
              </a:r>
              <a:endParaRPr kumimoji="0" lang="en-US" sz="1800" b="0" i="0" u="none" strike="noStrike" cap="none" normalizeH="0" baseline="0" dirty="0" smtClean="0">
                <a:ln>
                  <a:noFill/>
                </a:ln>
                <a:solidFill>
                  <a:schemeClr val="tx1"/>
                </a:solidFill>
                <a:effectLst/>
                <a:latin typeface="Arial" pitchFamily="34" charset="0"/>
              </a:endParaRPr>
            </a:p>
          </p:txBody>
        </p:sp>
        <p:sp>
          <p:nvSpPr>
            <p:cNvPr id="31" name="Rectangle 41"/>
            <p:cNvSpPr>
              <a:spLocks noChangeArrowheads="1"/>
            </p:cNvSpPr>
            <p:nvPr/>
          </p:nvSpPr>
          <p:spPr bwMode="auto">
            <a:xfrm>
              <a:off x="3838190" y="1885950"/>
              <a:ext cx="4730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10</a:t>
              </a:r>
              <a:endParaRPr kumimoji="0" lang="en-US" sz="1800" b="0" i="0" u="none" strike="noStrike" cap="none" normalizeH="0" baseline="0" dirty="0" smtClean="0">
                <a:ln>
                  <a:noFill/>
                </a:ln>
                <a:solidFill>
                  <a:schemeClr val="tx1"/>
                </a:solidFill>
                <a:effectLst/>
                <a:latin typeface="Arial" pitchFamily="34" charset="0"/>
              </a:endParaRPr>
            </a:p>
          </p:txBody>
        </p:sp>
        <p:sp>
          <p:nvSpPr>
            <p:cNvPr id="32" name="Rectangle 42"/>
            <p:cNvSpPr>
              <a:spLocks noChangeArrowheads="1"/>
            </p:cNvSpPr>
            <p:nvPr/>
          </p:nvSpPr>
          <p:spPr bwMode="auto">
            <a:xfrm>
              <a:off x="4441440" y="1885950"/>
              <a:ext cx="4730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12</a:t>
              </a:r>
              <a:endParaRPr kumimoji="0" lang="en-US" sz="1800" b="0" i="0" u="none" strike="noStrike" cap="none" normalizeH="0" baseline="0" dirty="0" smtClean="0">
                <a:ln>
                  <a:noFill/>
                </a:ln>
                <a:solidFill>
                  <a:schemeClr val="tx1"/>
                </a:solidFill>
                <a:effectLst/>
                <a:latin typeface="Arial" pitchFamily="34" charset="0"/>
              </a:endParaRPr>
            </a:p>
          </p:txBody>
        </p:sp>
        <p:sp>
          <p:nvSpPr>
            <p:cNvPr id="33" name="Rectangle 43"/>
            <p:cNvSpPr>
              <a:spLocks noChangeArrowheads="1"/>
            </p:cNvSpPr>
            <p:nvPr/>
          </p:nvSpPr>
          <p:spPr bwMode="auto">
            <a:xfrm>
              <a:off x="5043103" y="1885950"/>
              <a:ext cx="4730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14</a:t>
              </a:r>
              <a:endParaRPr kumimoji="0" lang="en-US" sz="1800" b="0" i="0" u="none" strike="noStrike" cap="none" normalizeH="0" baseline="0" dirty="0" smtClean="0">
                <a:ln>
                  <a:noFill/>
                </a:ln>
                <a:solidFill>
                  <a:schemeClr val="tx1"/>
                </a:solidFill>
                <a:effectLst/>
                <a:latin typeface="Arial" pitchFamily="34" charset="0"/>
              </a:endParaRPr>
            </a:p>
          </p:txBody>
        </p:sp>
        <p:sp>
          <p:nvSpPr>
            <p:cNvPr id="34" name="Rectangle 44"/>
            <p:cNvSpPr>
              <a:spLocks noChangeArrowheads="1"/>
            </p:cNvSpPr>
            <p:nvPr/>
          </p:nvSpPr>
          <p:spPr bwMode="auto">
            <a:xfrm>
              <a:off x="2744961" y="2016125"/>
              <a:ext cx="15271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Time, min</a:t>
              </a:r>
              <a:endParaRPr kumimoji="0" lang="en-US" sz="1800" b="0" i="0" u="none" strike="noStrike" cap="none" normalizeH="0" baseline="0" dirty="0" smtClean="0">
                <a:ln>
                  <a:noFill/>
                </a:ln>
                <a:solidFill>
                  <a:schemeClr val="tx1"/>
                </a:solidFill>
                <a:effectLst/>
                <a:latin typeface="Arial" pitchFamily="34" charset="0"/>
              </a:endParaRPr>
            </a:p>
          </p:txBody>
        </p:sp>
        <p:sp>
          <p:nvSpPr>
            <p:cNvPr id="35" name="Line 45"/>
            <p:cNvSpPr>
              <a:spLocks noChangeShapeType="1"/>
            </p:cNvSpPr>
            <p:nvPr/>
          </p:nvSpPr>
          <p:spPr bwMode="auto">
            <a:xfrm flipV="1">
              <a:off x="900286" y="236537"/>
              <a:ext cx="0" cy="16367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46"/>
            <p:cNvSpPr>
              <a:spLocks noChangeShapeType="1"/>
            </p:cNvSpPr>
            <p:nvPr/>
          </p:nvSpPr>
          <p:spPr bwMode="auto">
            <a:xfrm flipH="1">
              <a:off x="890761" y="1873250"/>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47"/>
            <p:cNvSpPr>
              <a:spLocks noChangeShapeType="1"/>
            </p:cNvSpPr>
            <p:nvPr/>
          </p:nvSpPr>
          <p:spPr bwMode="auto">
            <a:xfrm flipH="1">
              <a:off x="890761" y="1690688"/>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48"/>
            <p:cNvSpPr>
              <a:spLocks noChangeShapeType="1"/>
            </p:cNvSpPr>
            <p:nvPr/>
          </p:nvSpPr>
          <p:spPr bwMode="auto">
            <a:xfrm flipH="1">
              <a:off x="890761" y="1506538"/>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49"/>
            <p:cNvSpPr>
              <a:spLocks noChangeShapeType="1"/>
            </p:cNvSpPr>
            <p:nvPr/>
          </p:nvSpPr>
          <p:spPr bwMode="auto">
            <a:xfrm flipH="1">
              <a:off x="890761" y="1323975"/>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50"/>
            <p:cNvSpPr>
              <a:spLocks noChangeShapeType="1"/>
            </p:cNvSpPr>
            <p:nvPr/>
          </p:nvSpPr>
          <p:spPr bwMode="auto">
            <a:xfrm flipH="1">
              <a:off x="890761" y="1139825"/>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51"/>
            <p:cNvSpPr>
              <a:spLocks noChangeShapeType="1"/>
            </p:cNvSpPr>
            <p:nvPr/>
          </p:nvSpPr>
          <p:spPr bwMode="auto">
            <a:xfrm flipH="1">
              <a:off x="890761" y="957263"/>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52"/>
            <p:cNvSpPr>
              <a:spLocks noChangeShapeType="1"/>
            </p:cNvSpPr>
            <p:nvPr/>
          </p:nvSpPr>
          <p:spPr bwMode="auto">
            <a:xfrm flipH="1">
              <a:off x="890761" y="773112"/>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53"/>
            <p:cNvSpPr>
              <a:spLocks noChangeShapeType="1"/>
            </p:cNvSpPr>
            <p:nvPr/>
          </p:nvSpPr>
          <p:spPr bwMode="auto">
            <a:xfrm flipH="1">
              <a:off x="890761" y="590550"/>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54"/>
            <p:cNvSpPr>
              <a:spLocks noChangeShapeType="1"/>
            </p:cNvSpPr>
            <p:nvPr/>
          </p:nvSpPr>
          <p:spPr bwMode="auto">
            <a:xfrm flipH="1">
              <a:off x="890761" y="406400"/>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55"/>
            <p:cNvSpPr>
              <a:spLocks noChangeShapeType="1"/>
            </p:cNvSpPr>
            <p:nvPr/>
          </p:nvSpPr>
          <p:spPr bwMode="auto">
            <a:xfrm flipH="1">
              <a:off x="879649" y="1873250"/>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56"/>
            <p:cNvSpPr>
              <a:spLocks noChangeShapeType="1"/>
            </p:cNvSpPr>
            <p:nvPr/>
          </p:nvSpPr>
          <p:spPr bwMode="auto">
            <a:xfrm flipH="1">
              <a:off x="879649" y="1506538"/>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57"/>
            <p:cNvSpPr>
              <a:spLocks noChangeShapeType="1"/>
            </p:cNvSpPr>
            <p:nvPr/>
          </p:nvSpPr>
          <p:spPr bwMode="auto">
            <a:xfrm flipH="1">
              <a:off x="879649" y="1139825"/>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58"/>
            <p:cNvSpPr>
              <a:spLocks noChangeShapeType="1"/>
            </p:cNvSpPr>
            <p:nvPr/>
          </p:nvSpPr>
          <p:spPr bwMode="auto">
            <a:xfrm flipH="1">
              <a:off x="879649" y="773112"/>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59"/>
            <p:cNvSpPr>
              <a:spLocks noChangeShapeType="1"/>
            </p:cNvSpPr>
            <p:nvPr/>
          </p:nvSpPr>
          <p:spPr bwMode="auto">
            <a:xfrm flipH="1">
              <a:off x="879649" y="406400"/>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Rectangle 60"/>
            <p:cNvSpPr>
              <a:spLocks noChangeArrowheads="1"/>
            </p:cNvSpPr>
            <p:nvPr/>
          </p:nvSpPr>
          <p:spPr bwMode="auto">
            <a:xfrm>
              <a:off x="668511" y="1799110"/>
              <a:ext cx="55562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0.0</a:t>
              </a:r>
              <a:endParaRPr kumimoji="0" lang="en-US" sz="1800" b="0" i="0" u="none" strike="noStrike" cap="none" normalizeH="0" baseline="0" dirty="0" smtClean="0">
                <a:ln>
                  <a:noFill/>
                </a:ln>
                <a:solidFill>
                  <a:schemeClr val="tx1"/>
                </a:solidFill>
                <a:effectLst/>
                <a:latin typeface="Arial" pitchFamily="34" charset="0"/>
              </a:endParaRPr>
            </a:p>
          </p:txBody>
        </p:sp>
        <p:sp>
          <p:nvSpPr>
            <p:cNvPr id="51" name="Rectangle 61"/>
            <p:cNvSpPr>
              <a:spLocks noChangeArrowheads="1"/>
            </p:cNvSpPr>
            <p:nvPr/>
          </p:nvSpPr>
          <p:spPr bwMode="auto">
            <a:xfrm>
              <a:off x="508817" y="1441450"/>
              <a:ext cx="88582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1.0e6</a:t>
              </a:r>
              <a:endParaRPr kumimoji="0" lang="en-US" sz="1800" b="0" i="0" u="none" strike="noStrike" cap="none" normalizeH="0" baseline="0" dirty="0" smtClean="0">
                <a:ln>
                  <a:noFill/>
                </a:ln>
                <a:solidFill>
                  <a:schemeClr val="tx1"/>
                </a:solidFill>
                <a:effectLst/>
                <a:latin typeface="Arial" pitchFamily="34" charset="0"/>
              </a:endParaRPr>
            </a:p>
          </p:txBody>
        </p:sp>
        <p:sp>
          <p:nvSpPr>
            <p:cNvPr id="52" name="Rectangle 62"/>
            <p:cNvSpPr>
              <a:spLocks noChangeArrowheads="1"/>
            </p:cNvSpPr>
            <p:nvPr/>
          </p:nvSpPr>
          <p:spPr bwMode="auto">
            <a:xfrm>
              <a:off x="499764" y="1065685"/>
              <a:ext cx="88582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2.0e6</a:t>
              </a:r>
              <a:endParaRPr kumimoji="0" lang="en-US" sz="1800" b="0" i="0" u="none" strike="noStrike" cap="none" normalizeH="0" baseline="0" dirty="0" smtClean="0">
                <a:ln>
                  <a:noFill/>
                </a:ln>
                <a:solidFill>
                  <a:schemeClr val="tx1"/>
                </a:solidFill>
                <a:effectLst/>
                <a:latin typeface="Arial" pitchFamily="34" charset="0"/>
              </a:endParaRPr>
            </a:p>
          </p:txBody>
        </p:sp>
        <p:sp>
          <p:nvSpPr>
            <p:cNvPr id="53" name="Rectangle 63"/>
            <p:cNvSpPr>
              <a:spLocks noChangeArrowheads="1"/>
            </p:cNvSpPr>
            <p:nvPr/>
          </p:nvSpPr>
          <p:spPr bwMode="auto">
            <a:xfrm>
              <a:off x="490711" y="698972"/>
              <a:ext cx="88582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3.0e6</a:t>
              </a:r>
              <a:endParaRPr kumimoji="0" lang="en-US" sz="1800" b="0" i="0" u="none" strike="noStrike" cap="none" normalizeH="0" baseline="0" dirty="0" smtClean="0">
                <a:ln>
                  <a:noFill/>
                </a:ln>
                <a:solidFill>
                  <a:schemeClr val="tx1"/>
                </a:solidFill>
                <a:effectLst/>
                <a:latin typeface="Arial" pitchFamily="34" charset="0"/>
              </a:endParaRPr>
            </a:p>
          </p:txBody>
        </p:sp>
        <p:sp>
          <p:nvSpPr>
            <p:cNvPr id="54" name="Rectangle 64"/>
            <p:cNvSpPr>
              <a:spLocks noChangeArrowheads="1"/>
            </p:cNvSpPr>
            <p:nvPr/>
          </p:nvSpPr>
          <p:spPr bwMode="auto">
            <a:xfrm>
              <a:off x="481658" y="341312"/>
              <a:ext cx="88582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4.0e6</a:t>
              </a:r>
              <a:endParaRPr kumimoji="0" lang="en-US" sz="1800" b="0" i="0" u="none" strike="noStrike" cap="none" normalizeH="0" baseline="0" dirty="0" smtClean="0">
                <a:ln>
                  <a:noFill/>
                </a:ln>
                <a:solidFill>
                  <a:schemeClr val="tx1"/>
                </a:solidFill>
                <a:effectLst/>
                <a:latin typeface="Arial" pitchFamily="34" charset="0"/>
              </a:endParaRPr>
            </a:p>
          </p:txBody>
        </p:sp>
        <p:sp>
          <p:nvSpPr>
            <p:cNvPr id="55" name="Rectangle 66"/>
            <p:cNvSpPr>
              <a:spLocks noChangeArrowheads="1"/>
            </p:cNvSpPr>
            <p:nvPr/>
          </p:nvSpPr>
          <p:spPr bwMode="auto">
            <a:xfrm rot="5400000">
              <a:off x="-668659" y="1630512"/>
              <a:ext cx="2038351"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Intensity, cps</a:t>
              </a:r>
              <a:endParaRPr kumimoji="0" lang="en-US" sz="1800" b="0" i="0" u="none" strike="noStrike" cap="none" normalizeH="0" baseline="0" dirty="0" smtClean="0">
                <a:ln>
                  <a:noFill/>
                </a:ln>
                <a:solidFill>
                  <a:schemeClr val="tx1"/>
                </a:solidFill>
                <a:effectLst/>
                <a:latin typeface="Arial" pitchFamily="34" charset="0"/>
              </a:endParaRPr>
            </a:p>
          </p:txBody>
        </p:sp>
        <p:sp>
          <p:nvSpPr>
            <p:cNvPr id="56" name="Freeform 68"/>
            <p:cNvSpPr>
              <a:spLocks/>
            </p:cNvSpPr>
            <p:nvPr/>
          </p:nvSpPr>
          <p:spPr bwMode="auto">
            <a:xfrm flipV="1">
              <a:off x="900286" y="236537"/>
              <a:ext cx="4514850" cy="1636713"/>
            </a:xfrm>
            <a:custGeom>
              <a:avLst/>
              <a:gdLst>
                <a:gd name="T0" fmla="*/ 333 w 24183"/>
                <a:gd name="T1" fmla="*/ 12 h 22887"/>
                <a:gd name="T2" fmla="*/ 733 w 24183"/>
                <a:gd name="T3" fmla="*/ 9 h 22887"/>
                <a:gd name="T4" fmla="*/ 1134 w 24183"/>
                <a:gd name="T5" fmla="*/ 6 h 22887"/>
                <a:gd name="T6" fmla="*/ 1534 w 24183"/>
                <a:gd name="T7" fmla="*/ 8 h 22887"/>
                <a:gd name="T8" fmla="*/ 1934 w 24183"/>
                <a:gd name="T9" fmla="*/ 4 h 22887"/>
                <a:gd name="T10" fmla="*/ 2334 w 24183"/>
                <a:gd name="T11" fmla="*/ 6 h 22887"/>
                <a:gd name="T12" fmla="*/ 2735 w 24183"/>
                <a:gd name="T13" fmla="*/ 7 h 22887"/>
                <a:gd name="T14" fmla="*/ 3135 w 24183"/>
                <a:gd name="T15" fmla="*/ 1 h 22887"/>
                <a:gd name="T16" fmla="*/ 3535 w 24183"/>
                <a:gd name="T17" fmla="*/ 4 h 22887"/>
                <a:gd name="T18" fmla="*/ 3935 w 24183"/>
                <a:gd name="T19" fmla="*/ 9 h 22887"/>
                <a:gd name="T20" fmla="*/ 4336 w 24183"/>
                <a:gd name="T21" fmla="*/ 7 h 22887"/>
                <a:gd name="T22" fmla="*/ 4736 w 24183"/>
                <a:gd name="T23" fmla="*/ 8 h 22887"/>
                <a:gd name="T24" fmla="*/ 5136 w 24183"/>
                <a:gd name="T25" fmla="*/ 9 h 22887"/>
                <a:gd name="T26" fmla="*/ 5537 w 24183"/>
                <a:gd name="T27" fmla="*/ 34 h 22887"/>
                <a:gd name="T28" fmla="*/ 5937 w 24183"/>
                <a:gd name="T29" fmla="*/ 78 h 22887"/>
                <a:gd name="T30" fmla="*/ 6337 w 24183"/>
                <a:gd name="T31" fmla="*/ 15 h 22887"/>
                <a:gd name="T32" fmla="*/ 6737 w 24183"/>
                <a:gd name="T33" fmla="*/ 16 h 22887"/>
                <a:gd name="T34" fmla="*/ 7138 w 24183"/>
                <a:gd name="T35" fmla="*/ 45 h 22887"/>
                <a:gd name="T36" fmla="*/ 7538 w 24183"/>
                <a:gd name="T37" fmla="*/ 76 h 22887"/>
                <a:gd name="T38" fmla="*/ 7938 w 24183"/>
                <a:gd name="T39" fmla="*/ 37 h 22887"/>
                <a:gd name="T40" fmla="*/ 8338 w 24183"/>
                <a:gd name="T41" fmla="*/ 18740 h 22887"/>
                <a:gd name="T42" fmla="*/ 8739 w 24183"/>
                <a:gd name="T43" fmla="*/ 1161 h 22887"/>
                <a:gd name="T44" fmla="*/ 9139 w 24183"/>
                <a:gd name="T45" fmla="*/ 227 h 22887"/>
                <a:gd name="T46" fmla="*/ 9539 w 24183"/>
                <a:gd name="T47" fmla="*/ 89 h 22887"/>
                <a:gd name="T48" fmla="*/ 9940 w 24183"/>
                <a:gd name="T49" fmla="*/ 33 h 22887"/>
                <a:gd name="T50" fmla="*/ 10340 w 24183"/>
                <a:gd name="T51" fmla="*/ 21 h 22887"/>
                <a:gd name="T52" fmla="*/ 10740 w 24183"/>
                <a:gd name="T53" fmla="*/ 28 h 22887"/>
                <a:gd name="T54" fmla="*/ 11140 w 24183"/>
                <a:gd name="T55" fmla="*/ 29 h 22887"/>
                <a:gd name="T56" fmla="*/ 11541 w 24183"/>
                <a:gd name="T57" fmla="*/ 26 h 22887"/>
                <a:gd name="T58" fmla="*/ 11941 w 24183"/>
                <a:gd name="T59" fmla="*/ 31 h 22887"/>
                <a:gd name="T60" fmla="*/ 12341 w 24183"/>
                <a:gd name="T61" fmla="*/ 23 h 22887"/>
                <a:gd name="T62" fmla="*/ 12741 w 24183"/>
                <a:gd name="T63" fmla="*/ 26 h 22887"/>
                <a:gd name="T64" fmla="*/ 13142 w 24183"/>
                <a:gd name="T65" fmla="*/ 25 h 22887"/>
                <a:gd name="T66" fmla="*/ 13542 w 24183"/>
                <a:gd name="T67" fmla="*/ 25 h 22887"/>
                <a:gd name="T68" fmla="*/ 13942 w 24183"/>
                <a:gd name="T69" fmla="*/ 23 h 22887"/>
                <a:gd name="T70" fmla="*/ 14343 w 24183"/>
                <a:gd name="T71" fmla="*/ 23 h 22887"/>
                <a:gd name="T72" fmla="*/ 14743 w 24183"/>
                <a:gd name="T73" fmla="*/ 24 h 22887"/>
                <a:gd name="T74" fmla="*/ 15143 w 24183"/>
                <a:gd name="T75" fmla="*/ 26 h 22887"/>
                <a:gd name="T76" fmla="*/ 15543 w 24183"/>
                <a:gd name="T77" fmla="*/ 28 h 22887"/>
                <a:gd name="T78" fmla="*/ 15944 w 24183"/>
                <a:gd name="T79" fmla="*/ 31 h 22887"/>
                <a:gd name="T80" fmla="*/ 16344 w 24183"/>
                <a:gd name="T81" fmla="*/ 26 h 22887"/>
                <a:gd name="T82" fmla="*/ 16744 w 24183"/>
                <a:gd name="T83" fmla="*/ 26 h 22887"/>
                <a:gd name="T84" fmla="*/ 17144 w 24183"/>
                <a:gd name="T85" fmla="*/ 26 h 22887"/>
                <a:gd name="T86" fmla="*/ 17545 w 24183"/>
                <a:gd name="T87" fmla="*/ 27 h 22887"/>
                <a:gd name="T88" fmla="*/ 17945 w 24183"/>
                <a:gd name="T89" fmla="*/ 28 h 22887"/>
                <a:gd name="T90" fmla="*/ 18345 w 24183"/>
                <a:gd name="T91" fmla="*/ 25 h 22887"/>
                <a:gd name="T92" fmla="*/ 18745 w 24183"/>
                <a:gd name="T93" fmla="*/ 28 h 22887"/>
                <a:gd name="T94" fmla="*/ 19146 w 24183"/>
                <a:gd name="T95" fmla="*/ 39 h 22887"/>
                <a:gd name="T96" fmla="*/ 19546 w 24183"/>
                <a:gd name="T97" fmla="*/ 49 h 22887"/>
                <a:gd name="T98" fmla="*/ 19946 w 24183"/>
                <a:gd name="T99" fmla="*/ 46 h 22887"/>
                <a:gd name="T100" fmla="*/ 20347 w 24183"/>
                <a:gd name="T101" fmla="*/ 31 h 22887"/>
                <a:gd name="T102" fmla="*/ 20747 w 24183"/>
                <a:gd name="T103" fmla="*/ 56 h 22887"/>
                <a:gd name="T104" fmla="*/ 21147 w 24183"/>
                <a:gd name="T105" fmla="*/ 67 h 22887"/>
                <a:gd name="T106" fmla="*/ 21547 w 24183"/>
                <a:gd name="T107" fmla="*/ 69 h 22887"/>
                <a:gd name="T108" fmla="*/ 21948 w 24183"/>
                <a:gd name="T109" fmla="*/ 73 h 22887"/>
                <a:gd name="T110" fmla="*/ 22348 w 24183"/>
                <a:gd name="T111" fmla="*/ 94 h 22887"/>
                <a:gd name="T112" fmla="*/ 22748 w 24183"/>
                <a:gd name="T113" fmla="*/ 33 h 22887"/>
                <a:gd name="T114" fmla="*/ 23148 w 24183"/>
                <a:gd name="T115" fmla="*/ 20 h 22887"/>
                <a:gd name="T116" fmla="*/ 23549 w 24183"/>
                <a:gd name="T117" fmla="*/ 12 h 22887"/>
                <a:gd name="T118" fmla="*/ 23949 w 24183"/>
                <a:gd name="T119" fmla="*/ 8 h 22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183" h="22887">
                  <a:moveTo>
                    <a:pt x="0" y="17"/>
                  </a:moveTo>
                  <a:lnTo>
                    <a:pt x="0" y="17"/>
                  </a:lnTo>
                  <a:lnTo>
                    <a:pt x="33" y="15"/>
                  </a:lnTo>
                  <a:lnTo>
                    <a:pt x="66" y="13"/>
                  </a:lnTo>
                  <a:lnTo>
                    <a:pt x="100" y="13"/>
                  </a:lnTo>
                  <a:lnTo>
                    <a:pt x="133" y="13"/>
                  </a:lnTo>
                  <a:lnTo>
                    <a:pt x="166" y="12"/>
                  </a:lnTo>
                  <a:lnTo>
                    <a:pt x="200" y="12"/>
                  </a:lnTo>
                  <a:lnTo>
                    <a:pt x="233" y="12"/>
                  </a:lnTo>
                  <a:lnTo>
                    <a:pt x="266" y="12"/>
                  </a:lnTo>
                  <a:lnTo>
                    <a:pt x="300" y="12"/>
                  </a:lnTo>
                  <a:lnTo>
                    <a:pt x="333" y="12"/>
                  </a:lnTo>
                  <a:lnTo>
                    <a:pt x="366" y="12"/>
                  </a:lnTo>
                  <a:lnTo>
                    <a:pt x="400" y="12"/>
                  </a:lnTo>
                  <a:lnTo>
                    <a:pt x="433" y="12"/>
                  </a:lnTo>
                  <a:lnTo>
                    <a:pt x="466" y="11"/>
                  </a:lnTo>
                  <a:lnTo>
                    <a:pt x="500" y="10"/>
                  </a:lnTo>
                  <a:lnTo>
                    <a:pt x="533" y="10"/>
                  </a:lnTo>
                  <a:lnTo>
                    <a:pt x="567" y="10"/>
                  </a:lnTo>
                  <a:lnTo>
                    <a:pt x="600" y="11"/>
                  </a:lnTo>
                  <a:lnTo>
                    <a:pt x="633" y="11"/>
                  </a:lnTo>
                  <a:lnTo>
                    <a:pt x="667" y="10"/>
                  </a:lnTo>
                  <a:lnTo>
                    <a:pt x="700" y="9"/>
                  </a:lnTo>
                  <a:lnTo>
                    <a:pt x="733" y="9"/>
                  </a:lnTo>
                  <a:lnTo>
                    <a:pt x="767" y="8"/>
                  </a:lnTo>
                  <a:lnTo>
                    <a:pt x="800" y="7"/>
                  </a:lnTo>
                  <a:lnTo>
                    <a:pt x="833" y="7"/>
                  </a:lnTo>
                  <a:lnTo>
                    <a:pt x="867" y="7"/>
                  </a:lnTo>
                  <a:lnTo>
                    <a:pt x="900" y="6"/>
                  </a:lnTo>
                  <a:lnTo>
                    <a:pt x="933" y="6"/>
                  </a:lnTo>
                  <a:lnTo>
                    <a:pt x="967" y="7"/>
                  </a:lnTo>
                  <a:lnTo>
                    <a:pt x="1000" y="6"/>
                  </a:lnTo>
                  <a:lnTo>
                    <a:pt x="1034" y="6"/>
                  </a:lnTo>
                  <a:lnTo>
                    <a:pt x="1067" y="6"/>
                  </a:lnTo>
                  <a:lnTo>
                    <a:pt x="1100" y="5"/>
                  </a:lnTo>
                  <a:lnTo>
                    <a:pt x="1134" y="6"/>
                  </a:lnTo>
                  <a:lnTo>
                    <a:pt x="1167" y="6"/>
                  </a:lnTo>
                  <a:lnTo>
                    <a:pt x="1200" y="7"/>
                  </a:lnTo>
                  <a:lnTo>
                    <a:pt x="1234" y="7"/>
                  </a:lnTo>
                  <a:lnTo>
                    <a:pt x="1267" y="6"/>
                  </a:lnTo>
                  <a:lnTo>
                    <a:pt x="1300" y="6"/>
                  </a:lnTo>
                  <a:lnTo>
                    <a:pt x="1334" y="7"/>
                  </a:lnTo>
                  <a:lnTo>
                    <a:pt x="1367" y="7"/>
                  </a:lnTo>
                  <a:lnTo>
                    <a:pt x="1400" y="7"/>
                  </a:lnTo>
                  <a:lnTo>
                    <a:pt x="1434" y="5"/>
                  </a:lnTo>
                  <a:lnTo>
                    <a:pt x="1467" y="5"/>
                  </a:lnTo>
                  <a:lnTo>
                    <a:pt x="1501" y="6"/>
                  </a:lnTo>
                  <a:lnTo>
                    <a:pt x="1534" y="8"/>
                  </a:lnTo>
                  <a:lnTo>
                    <a:pt x="1567" y="9"/>
                  </a:lnTo>
                  <a:lnTo>
                    <a:pt x="1601" y="8"/>
                  </a:lnTo>
                  <a:lnTo>
                    <a:pt x="1634" y="7"/>
                  </a:lnTo>
                  <a:lnTo>
                    <a:pt x="1667" y="7"/>
                  </a:lnTo>
                  <a:lnTo>
                    <a:pt x="1701" y="6"/>
                  </a:lnTo>
                  <a:lnTo>
                    <a:pt x="1734" y="5"/>
                  </a:lnTo>
                  <a:lnTo>
                    <a:pt x="1767" y="3"/>
                  </a:lnTo>
                  <a:lnTo>
                    <a:pt x="1801" y="3"/>
                  </a:lnTo>
                  <a:lnTo>
                    <a:pt x="1834" y="4"/>
                  </a:lnTo>
                  <a:lnTo>
                    <a:pt x="1867" y="5"/>
                  </a:lnTo>
                  <a:lnTo>
                    <a:pt x="1901" y="5"/>
                  </a:lnTo>
                  <a:lnTo>
                    <a:pt x="1934" y="4"/>
                  </a:lnTo>
                  <a:lnTo>
                    <a:pt x="1967" y="5"/>
                  </a:lnTo>
                  <a:lnTo>
                    <a:pt x="2001" y="5"/>
                  </a:lnTo>
                  <a:lnTo>
                    <a:pt x="2034" y="5"/>
                  </a:lnTo>
                  <a:lnTo>
                    <a:pt x="2068" y="5"/>
                  </a:lnTo>
                  <a:lnTo>
                    <a:pt x="2101" y="5"/>
                  </a:lnTo>
                  <a:lnTo>
                    <a:pt x="2134" y="6"/>
                  </a:lnTo>
                  <a:lnTo>
                    <a:pt x="2168" y="6"/>
                  </a:lnTo>
                  <a:lnTo>
                    <a:pt x="2201" y="5"/>
                  </a:lnTo>
                  <a:lnTo>
                    <a:pt x="2234" y="6"/>
                  </a:lnTo>
                  <a:lnTo>
                    <a:pt x="2268" y="7"/>
                  </a:lnTo>
                  <a:lnTo>
                    <a:pt x="2301" y="8"/>
                  </a:lnTo>
                  <a:lnTo>
                    <a:pt x="2334" y="6"/>
                  </a:lnTo>
                  <a:lnTo>
                    <a:pt x="2368" y="4"/>
                  </a:lnTo>
                  <a:lnTo>
                    <a:pt x="2401" y="4"/>
                  </a:lnTo>
                  <a:lnTo>
                    <a:pt x="2434" y="4"/>
                  </a:lnTo>
                  <a:lnTo>
                    <a:pt x="2468" y="4"/>
                  </a:lnTo>
                  <a:lnTo>
                    <a:pt x="2501" y="4"/>
                  </a:lnTo>
                  <a:lnTo>
                    <a:pt x="2535" y="4"/>
                  </a:lnTo>
                  <a:lnTo>
                    <a:pt x="2568" y="4"/>
                  </a:lnTo>
                  <a:lnTo>
                    <a:pt x="2601" y="4"/>
                  </a:lnTo>
                  <a:lnTo>
                    <a:pt x="2635" y="4"/>
                  </a:lnTo>
                  <a:lnTo>
                    <a:pt x="2668" y="5"/>
                  </a:lnTo>
                  <a:lnTo>
                    <a:pt x="2701" y="6"/>
                  </a:lnTo>
                  <a:lnTo>
                    <a:pt x="2735" y="7"/>
                  </a:lnTo>
                  <a:lnTo>
                    <a:pt x="2768" y="7"/>
                  </a:lnTo>
                  <a:lnTo>
                    <a:pt x="2801" y="8"/>
                  </a:lnTo>
                  <a:lnTo>
                    <a:pt x="2835" y="7"/>
                  </a:lnTo>
                  <a:lnTo>
                    <a:pt x="2868" y="6"/>
                  </a:lnTo>
                  <a:lnTo>
                    <a:pt x="2901" y="5"/>
                  </a:lnTo>
                  <a:lnTo>
                    <a:pt x="2935" y="5"/>
                  </a:lnTo>
                  <a:lnTo>
                    <a:pt x="2968" y="5"/>
                  </a:lnTo>
                  <a:lnTo>
                    <a:pt x="3002" y="3"/>
                  </a:lnTo>
                  <a:lnTo>
                    <a:pt x="3035" y="2"/>
                  </a:lnTo>
                  <a:lnTo>
                    <a:pt x="3068" y="1"/>
                  </a:lnTo>
                  <a:lnTo>
                    <a:pt x="3102" y="1"/>
                  </a:lnTo>
                  <a:lnTo>
                    <a:pt x="3135" y="1"/>
                  </a:lnTo>
                  <a:lnTo>
                    <a:pt x="3168" y="1"/>
                  </a:lnTo>
                  <a:lnTo>
                    <a:pt x="3202" y="1"/>
                  </a:lnTo>
                  <a:lnTo>
                    <a:pt x="3235" y="0"/>
                  </a:lnTo>
                  <a:lnTo>
                    <a:pt x="3268" y="1"/>
                  </a:lnTo>
                  <a:lnTo>
                    <a:pt x="3302" y="1"/>
                  </a:lnTo>
                  <a:lnTo>
                    <a:pt x="3335" y="3"/>
                  </a:lnTo>
                  <a:lnTo>
                    <a:pt x="3368" y="3"/>
                  </a:lnTo>
                  <a:lnTo>
                    <a:pt x="3402" y="4"/>
                  </a:lnTo>
                  <a:lnTo>
                    <a:pt x="3435" y="5"/>
                  </a:lnTo>
                  <a:lnTo>
                    <a:pt x="3468" y="5"/>
                  </a:lnTo>
                  <a:lnTo>
                    <a:pt x="3502" y="4"/>
                  </a:lnTo>
                  <a:lnTo>
                    <a:pt x="3535" y="4"/>
                  </a:lnTo>
                  <a:lnTo>
                    <a:pt x="3569" y="4"/>
                  </a:lnTo>
                  <a:lnTo>
                    <a:pt x="3602" y="3"/>
                  </a:lnTo>
                  <a:lnTo>
                    <a:pt x="3635" y="3"/>
                  </a:lnTo>
                  <a:lnTo>
                    <a:pt x="3669" y="4"/>
                  </a:lnTo>
                  <a:lnTo>
                    <a:pt x="3702" y="7"/>
                  </a:lnTo>
                  <a:lnTo>
                    <a:pt x="3735" y="8"/>
                  </a:lnTo>
                  <a:lnTo>
                    <a:pt x="3769" y="6"/>
                  </a:lnTo>
                  <a:lnTo>
                    <a:pt x="3802" y="4"/>
                  </a:lnTo>
                  <a:lnTo>
                    <a:pt x="3835" y="5"/>
                  </a:lnTo>
                  <a:lnTo>
                    <a:pt x="3869" y="7"/>
                  </a:lnTo>
                  <a:lnTo>
                    <a:pt x="3902" y="8"/>
                  </a:lnTo>
                  <a:lnTo>
                    <a:pt x="3935" y="9"/>
                  </a:lnTo>
                  <a:lnTo>
                    <a:pt x="3969" y="10"/>
                  </a:lnTo>
                  <a:lnTo>
                    <a:pt x="4002" y="9"/>
                  </a:lnTo>
                  <a:lnTo>
                    <a:pt x="4036" y="7"/>
                  </a:lnTo>
                  <a:lnTo>
                    <a:pt x="4069" y="6"/>
                  </a:lnTo>
                  <a:lnTo>
                    <a:pt x="4102" y="6"/>
                  </a:lnTo>
                  <a:lnTo>
                    <a:pt x="4136" y="7"/>
                  </a:lnTo>
                  <a:lnTo>
                    <a:pt x="4169" y="7"/>
                  </a:lnTo>
                  <a:lnTo>
                    <a:pt x="4202" y="7"/>
                  </a:lnTo>
                  <a:lnTo>
                    <a:pt x="4236" y="7"/>
                  </a:lnTo>
                  <a:lnTo>
                    <a:pt x="4269" y="6"/>
                  </a:lnTo>
                  <a:lnTo>
                    <a:pt x="4302" y="6"/>
                  </a:lnTo>
                  <a:lnTo>
                    <a:pt x="4336" y="7"/>
                  </a:lnTo>
                  <a:lnTo>
                    <a:pt x="4369" y="9"/>
                  </a:lnTo>
                  <a:lnTo>
                    <a:pt x="4402" y="8"/>
                  </a:lnTo>
                  <a:lnTo>
                    <a:pt x="4436" y="7"/>
                  </a:lnTo>
                  <a:lnTo>
                    <a:pt x="4469" y="7"/>
                  </a:lnTo>
                  <a:lnTo>
                    <a:pt x="4503" y="7"/>
                  </a:lnTo>
                  <a:lnTo>
                    <a:pt x="4536" y="8"/>
                  </a:lnTo>
                  <a:lnTo>
                    <a:pt x="4569" y="8"/>
                  </a:lnTo>
                  <a:lnTo>
                    <a:pt x="4603" y="8"/>
                  </a:lnTo>
                  <a:lnTo>
                    <a:pt x="4636" y="10"/>
                  </a:lnTo>
                  <a:lnTo>
                    <a:pt x="4669" y="10"/>
                  </a:lnTo>
                  <a:lnTo>
                    <a:pt x="4703" y="9"/>
                  </a:lnTo>
                  <a:lnTo>
                    <a:pt x="4736" y="8"/>
                  </a:lnTo>
                  <a:lnTo>
                    <a:pt x="4769" y="8"/>
                  </a:lnTo>
                  <a:lnTo>
                    <a:pt x="4803" y="8"/>
                  </a:lnTo>
                  <a:lnTo>
                    <a:pt x="4836" y="7"/>
                  </a:lnTo>
                  <a:lnTo>
                    <a:pt x="4869" y="6"/>
                  </a:lnTo>
                  <a:lnTo>
                    <a:pt x="4903" y="6"/>
                  </a:lnTo>
                  <a:lnTo>
                    <a:pt x="4936" y="7"/>
                  </a:lnTo>
                  <a:lnTo>
                    <a:pt x="4970" y="8"/>
                  </a:lnTo>
                  <a:lnTo>
                    <a:pt x="5003" y="9"/>
                  </a:lnTo>
                  <a:lnTo>
                    <a:pt x="5036" y="9"/>
                  </a:lnTo>
                  <a:lnTo>
                    <a:pt x="5070" y="8"/>
                  </a:lnTo>
                  <a:lnTo>
                    <a:pt x="5103" y="8"/>
                  </a:lnTo>
                  <a:lnTo>
                    <a:pt x="5136" y="9"/>
                  </a:lnTo>
                  <a:lnTo>
                    <a:pt x="5170" y="10"/>
                  </a:lnTo>
                  <a:lnTo>
                    <a:pt x="5203" y="10"/>
                  </a:lnTo>
                  <a:lnTo>
                    <a:pt x="5236" y="9"/>
                  </a:lnTo>
                  <a:lnTo>
                    <a:pt x="5270" y="8"/>
                  </a:lnTo>
                  <a:lnTo>
                    <a:pt x="5303" y="7"/>
                  </a:lnTo>
                  <a:lnTo>
                    <a:pt x="5336" y="6"/>
                  </a:lnTo>
                  <a:lnTo>
                    <a:pt x="5370" y="6"/>
                  </a:lnTo>
                  <a:lnTo>
                    <a:pt x="5403" y="7"/>
                  </a:lnTo>
                  <a:lnTo>
                    <a:pt x="5436" y="9"/>
                  </a:lnTo>
                  <a:lnTo>
                    <a:pt x="5470" y="14"/>
                  </a:lnTo>
                  <a:lnTo>
                    <a:pt x="5503" y="23"/>
                  </a:lnTo>
                  <a:lnTo>
                    <a:pt x="5537" y="34"/>
                  </a:lnTo>
                  <a:lnTo>
                    <a:pt x="5570" y="48"/>
                  </a:lnTo>
                  <a:lnTo>
                    <a:pt x="5603" y="65"/>
                  </a:lnTo>
                  <a:lnTo>
                    <a:pt x="5637" y="88"/>
                  </a:lnTo>
                  <a:lnTo>
                    <a:pt x="5670" y="108"/>
                  </a:lnTo>
                  <a:lnTo>
                    <a:pt x="5703" y="109"/>
                  </a:lnTo>
                  <a:lnTo>
                    <a:pt x="5737" y="97"/>
                  </a:lnTo>
                  <a:lnTo>
                    <a:pt x="5770" y="101"/>
                  </a:lnTo>
                  <a:lnTo>
                    <a:pt x="5803" y="125"/>
                  </a:lnTo>
                  <a:lnTo>
                    <a:pt x="5837" y="135"/>
                  </a:lnTo>
                  <a:lnTo>
                    <a:pt x="5870" y="124"/>
                  </a:lnTo>
                  <a:lnTo>
                    <a:pt x="5903" y="103"/>
                  </a:lnTo>
                  <a:lnTo>
                    <a:pt x="5937" y="78"/>
                  </a:lnTo>
                  <a:lnTo>
                    <a:pt x="5970" y="62"/>
                  </a:lnTo>
                  <a:lnTo>
                    <a:pt x="6004" y="64"/>
                  </a:lnTo>
                  <a:lnTo>
                    <a:pt x="6037" y="65"/>
                  </a:lnTo>
                  <a:lnTo>
                    <a:pt x="6070" y="53"/>
                  </a:lnTo>
                  <a:lnTo>
                    <a:pt x="6104" y="40"/>
                  </a:lnTo>
                  <a:lnTo>
                    <a:pt x="6137" y="32"/>
                  </a:lnTo>
                  <a:lnTo>
                    <a:pt x="6170" y="25"/>
                  </a:lnTo>
                  <a:lnTo>
                    <a:pt x="6204" y="21"/>
                  </a:lnTo>
                  <a:lnTo>
                    <a:pt x="6237" y="20"/>
                  </a:lnTo>
                  <a:lnTo>
                    <a:pt x="6270" y="18"/>
                  </a:lnTo>
                  <a:lnTo>
                    <a:pt x="6304" y="15"/>
                  </a:lnTo>
                  <a:lnTo>
                    <a:pt x="6337" y="15"/>
                  </a:lnTo>
                  <a:lnTo>
                    <a:pt x="6370" y="18"/>
                  </a:lnTo>
                  <a:lnTo>
                    <a:pt x="6404" y="19"/>
                  </a:lnTo>
                  <a:lnTo>
                    <a:pt x="6437" y="17"/>
                  </a:lnTo>
                  <a:lnTo>
                    <a:pt x="6471" y="14"/>
                  </a:lnTo>
                  <a:lnTo>
                    <a:pt x="6504" y="13"/>
                  </a:lnTo>
                  <a:lnTo>
                    <a:pt x="6537" y="14"/>
                  </a:lnTo>
                  <a:lnTo>
                    <a:pt x="6571" y="15"/>
                  </a:lnTo>
                  <a:lnTo>
                    <a:pt x="6604" y="15"/>
                  </a:lnTo>
                  <a:lnTo>
                    <a:pt x="6637" y="15"/>
                  </a:lnTo>
                  <a:lnTo>
                    <a:pt x="6671" y="15"/>
                  </a:lnTo>
                  <a:lnTo>
                    <a:pt x="6704" y="15"/>
                  </a:lnTo>
                  <a:lnTo>
                    <a:pt x="6737" y="16"/>
                  </a:lnTo>
                  <a:lnTo>
                    <a:pt x="6771" y="17"/>
                  </a:lnTo>
                  <a:lnTo>
                    <a:pt x="6804" y="19"/>
                  </a:lnTo>
                  <a:lnTo>
                    <a:pt x="6837" y="22"/>
                  </a:lnTo>
                  <a:lnTo>
                    <a:pt x="6871" y="26"/>
                  </a:lnTo>
                  <a:lnTo>
                    <a:pt x="6904" y="31"/>
                  </a:lnTo>
                  <a:lnTo>
                    <a:pt x="6938" y="40"/>
                  </a:lnTo>
                  <a:lnTo>
                    <a:pt x="6971" y="51"/>
                  </a:lnTo>
                  <a:lnTo>
                    <a:pt x="7004" y="57"/>
                  </a:lnTo>
                  <a:lnTo>
                    <a:pt x="7038" y="55"/>
                  </a:lnTo>
                  <a:lnTo>
                    <a:pt x="7071" y="51"/>
                  </a:lnTo>
                  <a:lnTo>
                    <a:pt x="7104" y="48"/>
                  </a:lnTo>
                  <a:lnTo>
                    <a:pt x="7138" y="45"/>
                  </a:lnTo>
                  <a:lnTo>
                    <a:pt x="7171" y="47"/>
                  </a:lnTo>
                  <a:lnTo>
                    <a:pt x="7204" y="53"/>
                  </a:lnTo>
                  <a:lnTo>
                    <a:pt x="7238" y="54"/>
                  </a:lnTo>
                  <a:lnTo>
                    <a:pt x="7271" y="49"/>
                  </a:lnTo>
                  <a:lnTo>
                    <a:pt x="7304" y="44"/>
                  </a:lnTo>
                  <a:lnTo>
                    <a:pt x="7338" y="44"/>
                  </a:lnTo>
                  <a:lnTo>
                    <a:pt x="7371" y="48"/>
                  </a:lnTo>
                  <a:lnTo>
                    <a:pt x="7404" y="59"/>
                  </a:lnTo>
                  <a:lnTo>
                    <a:pt x="7438" y="72"/>
                  </a:lnTo>
                  <a:lnTo>
                    <a:pt x="7471" y="80"/>
                  </a:lnTo>
                  <a:lnTo>
                    <a:pt x="7505" y="80"/>
                  </a:lnTo>
                  <a:lnTo>
                    <a:pt x="7538" y="76"/>
                  </a:lnTo>
                  <a:lnTo>
                    <a:pt x="7571" y="67"/>
                  </a:lnTo>
                  <a:lnTo>
                    <a:pt x="7605" y="54"/>
                  </a:lnTo>
                  <a:lnTo>
                    <a:pt x="7638" y="51"/>
                  </a:lnTo>
                  <a:lnTo>
                    <a:pt x="7671" y="56"/>
                  </a:lnTo>
                  <a:lnTo>
                    <a:pt x="7705" y="63"/>
                  </a:lnTo>
                  <a:lnTo>
                    <a:pt x="7738" y="63"/>
                  </a:lnTo>
                  <a:lnTo>
                    <a:pt x="7771" y="58"/>
                  </a:lnTo>
                  <a:lnTo>
                    <a:pt x="7805" y="51"/>
                  </a:lnTo>
                  <a:lnTo>
                    <a:pt x="7838" y="46"/>
                  </a:lnTo>
                  <a:lnTo>
                    <a:pt x="7871" y="41"/>
                  </a:lnTo>
                  <a:lnTo>
                    <a:pt x="7905" y="36"/>
                  </a:lnTo>
                  <a:lnTo>
                    <a:pt x="7938" y="37"/>
                  </a:lnTo>
                  <a:lnTo>
                    <a:pt x="7972" y="40"/>
                  </a:lnTo>
                  <a:lnTo>
                    <a:pt x="8005" y="40"/>
                  </a:lnTo>
                  <a:lnTo>
                    <a:pt x="8038" y="37"/>
                  </a:lnTo>
                  <a:lnTo>
                    <a:pt x="8072" y="40"/>
                  </a:lnTo>
                  <a:lnTo>
                    <a:pt x="8105" y="62"/>
                  </a:lnTo>
                  <a:lnTo>
                    <a:pt x="8138" y="165"/>
                  </a:lnTo>
                  <a:lnTo>
                    <a:pt x="8172" y="607"/>
                  </a:lnTo>
                  <a:lnTo>
                    <a:pt x="8205" y="1852"/>
                  </a:lnTo>
                  <a:lnTo>
                    <a:pt x="8238" y="4344"/>
                  </a:lnTo>
                  <a:lnTo>
                    <a:pt x="8272" y="8373"/>
                  </a:lnTo>
                  <a:lnTo>
                    <a:pt x="8305" y="13636"/>
                  </a:lnTo>
                  <a:lnTo>
                    <a:pt x="8338" y="18740"/>
                  </a:lnTo>
                  <a:lnTo>
                    <a:pt x="8372" y="22106"/>
                  </a:lnTo>
                  <a:lnTo>
                    <a:pt x="8405" y="22887"/>
                  </a:lnTo>
                  <a:lnTo>
                    <a:pt x="8439" y="20986"/>
                  </a:lnTo>
                  <a:lnTo>
                    <a:pt x="8472" y="17589"/>
                  </a:lnTo>
                  <a:lnTo>
                    <a:pt x="8505" y="14251"/>
                  </a:lnTo>
                  <a:lnTo>
                    <a:pt x="8539" y="10891"/>
                  </a:lnTo>
                  <a:lnTo>
                    <a:pt x="8572" y="7142"/>
                  </a:lnTo>
                  <a:lnTo>
                    <a:pt x="8605" y="4052"/>
                  </a:lnTo>
                  <a:lnTo>
                    <a:pt x="8639" y="2416"/>
                  </a:lnTo>
                  <a:lnTo>
                    <a:pt x="8672" y="1733"/>
                  </a:lnTo>
                  <a:lnTo>
                    <a:pt x="8705" y="1389"/>
                  </a:lnTo>
                  <a:lnTo>
                    <a:pt x="8739" y="1161"/>
                  </a:lnTo>
                  <a:lnTo>
                    <a:pt x="8772" y="951"/>
                  </a:lnTo>
                  <a:lnTo>
                    <a:pt x="8805" y="791"/>
                  </a:lnTo>
                  <a:lnTo>
                    <a:pt x="8839" y="738"/>
                  </a:lnTo>
                  <a:lnTo>
                    <a:pt x="8872" y="716"/>
                  </a:lnTo>
                  <a:lnTo>
                    <a:pt x="8906" y="645"/>
                  </a:lnTo>
                  <a:lnTo>
                    <a:pt x="8939" y="552"/>
                  </a:lnTo>
                  <a:lnTo>
                    <a:pt x="8972" y="479"/>
                  </a:lnTo>
                  <a:lnTo>
                    <a:pt x="9006" y="415"/>
                  </a:lnTo>
                  <a:lnTo>
                    <a:pt x="9039" y="366"/>
                  </a:lnTo>
                  <a:lnTo>
                    <a:pt x="9072" y="338"/>
                  </a:lnTo>
                  <a:lnTo>
                    <a:pt x="9106" y="293"/>
                  </a:lnTo>
                  <a:lnTo>
                    <a:pt x="9139" y="227"/>
                  </a:lnTo>
                  <a:lnTo>
                    <a:pt x="9172" y="180"/>
                  </a:lnTo>
                  <a:lnTo>
                    <a:pt x="9206" y="160"/>
                  </a:lnTo>
                  <a:lnTo>
                    <a:pt x="9239" y="153"/>
                  </a:lnTo>
                  <a:lnTo>
                    <a:pt x="9272" y="152"/>
                  </a:lnTo>
                  <a:lnTo>
                    <a:pt x="9306" y="143"/>
                  </a:lnTo>
                  <a:lnTo>
                    <a:pt x="9339" y="125"/>
                  </a:lnTo>
                  <a:lnTo>
                    <a:pt x="9372" y="109"/>
                  </a:lnTo>
                  <a:lnTo>
                    <a:pt x="9406" y="101"/>
                  </a:lnTo>
                  <a:lnTo>
                    <a:pt x="9439" y="102"/>
                  </a:lnTo>
                  <a:lnTo>
                    <a:pt x="9473" y="99"/>
                  </a:lnTo>
                  <a:lnTo>
                    <a:pt x="9506" y="93"/>
                  </a:lnTo>
                  <a:lnTo>
                    <a:pt x="9539" y="89"/>
                  </a:lnTo>
                  <a:lnTo>
                    <a:pt x="9573" y="85"/>
                  </a:lnTo>
                  <a:lnTo>
                    <a:pt x="9606" y="80"/>
                  </a:lnTo>
                  <a:lnTo>
                    <a:pt x="9639" y="79"/>
                  </a:lnTo>
                  <a:lnTo>
                    <a:pt x="9673" y="76"/>
                  </a:lnTo>
                  <a:lnTo>
                    <a:pt x="9706" y="67"/>
                  </a:lnTo>
                  <a:lnTo>
                    <a:pt x="9739" y="58"/>
                  </a:lnTo>
                  <a:lnTo>
                    <a:pt x="9773" y="51"/>
                  </a:lnTo>
                  <a:lnTo>
                    <a:pt x="9806" y="46"/>
                  </a:lnTo>
                  <a:lnTo>
                    <a:pt x="9839" y="42"/>
                  </a:lnTo>
                  <a:lnTo>
                    <a:pt x="9873" y="39"/>
                  </a:lnTo>
                  <a:lnTo>
                    <a:pt x="9906" y="36"/>
                  </a:lnTo>
                  <a:lnTo>
                    <a:pt x="9940" y="33"/>
                  </a:lnTo>
                  <a:lnTo>
                    <a:pt x="9973" y="30"/>
                  </a:lnTo>
                  <a:lnTo>
                    <a:pt x="10006" y="27"/>
                  </a:lnTo>
                  <a:lnTo>
                    <a:pt x="10040" y="24"/>
                  </a:lnTo>
                  <a:lnTo>
                    <a:pt x="10073" y="23"/>
                  </a:lnTo>
                  <a:lnTo>
                    <a:pt x="10106" y="23"/>
                  </a:lnTo>
                  <a:lnTo>
                    <a:pt x="10140" y="25"/>
                  </a:lnTo>
                  <a:lnTo>
                    <a:pt x="10173" y="27"/>
                  </a:lnTo>
                  <a:lnTo>
                    <a:pt x="10206" y="27"/>
                  </a:lnTo>
                  <a:lnTo>
                    <a:pt x="10240" y="25"/>
                  </a:lnTo>
                  <a:lnTo>
                    <a:pt x="10273" y="24"/>
                  </a:lnTo>
                  <a:lnTo>
                    <a:pt x="10306" y="23"/>
                  </a:lnTo>
                  <a:lnTo>
                    <a:pt x="10340" y="21"/>
                  </a:lnTo>
                  <a:lnTo>
                    <a:pt x="10373" y="21"/>
                  </a:lnTo>
                  <a:lnTo>
                    <a:pt x="10407" y="23"/>
                  </a:lnTo>
                  <a:lnTo>
                    <a:pt x="10440" y="24"/>
                  </a:lnTo>
                  <a:lnTo>
                    <a:pt x="10473" y="23"/>
                  </a:lnTo>
                  <a:lnTo>
                    <a:pt x="10507" y="23"/>
                  </a:lnTo>
                  <a:lnTo>
                    <a:pt x="10540" y="24"/>
                  </a:lnTo>
                  <a:lnTo>
                    <a:pt x="10573" y="26"/>
                  </a:lnTo>
                  <a:lnTo>
                    <a:pt x="10607" y="29"/>
                  </a:lnTo>
                  <a:lnTo>
                    <a:pt x="10640" y="30"/>
                  </a:lnTo>
                  <a:lnTo>
                    <a:pt x="10673" y="27"/>
                  </a:lnTo>
                  <a:lnTo>
                    <a:pt x="10707" y="25"/>
                  </a:lnTo>
                  <a:lnTo>
                    <a:pt x="10740" y="28"/>
                  </a:lnTo>
                  <a:lnTo>
                    <a:pt x="10773" y="32"/>
                  </a:lnTo>
                  <a:lnTo>
                    <a:pt x="10807" y="32"/>
                  </a:lnTo>
                  <a:lnTo>
                    <a:pt x="10840" y="30"/>
                  </a:lnTo>
                  <a:lnTo>
                    <a:pt x="10874" y="29"/>
                  </a:lnTo>
                  <a:lnTo>
                    <a:pt x="10907" y="30"/>
                  </a:lnTo>
                  <a:lnTo>
                    <a:pt x="10940" y="31"/>
                  </a:lnTo>
                  <a:lnTo>
                    <a:pt x="10974" y="31"/>
                  </a:lnTo>
                  <a:lnTo>
                    <a:pt x="11007" y="29"/>
                  </a:lnTo>
                  <a:lnTo>
                    <a:pt x="11040" y="28"/>
                  </a:lnTo>
                  <a:lnTo>
                    <a:pt x="11074" y="28"/>
                  </a:lnTo>
                  <a:lnTo>
                    <a:pt x="11107" y="28"/>
                  </a:lnTo>
                  <a:lnTo>
                    <a:pt x="11140" y="29"/>
                  </a:lnTo>
                  <a:lnTo>
                    <a:pt x="11174" y="32"/>
                  </a:lnTo>
                  <a:lnTo>
                    <a:pt x="11207" y="34"/>
                  </a:lnTo>
                  <a:lnTo>
                    <a:pt x="11240" y="33"/>
                  </a:lnTo>
                  <a:lnTo>
                    <a:pt x="11274" y="33"/>
                  </a:lnTo>
                  <a:lnTo>
                    <a:pt x="11307" y="33"/>
                  </a:lnTo>
                  <a:lnTo>
                    <a:pt x="11340" y="33"/>
                  </a:lnTo>
                  <a:lnTo>
                    <a:pt x="11374" y="32"/>
                  </a:lnTo>
                  <a:lnTo>
                    <a:pt x="11407" y="29"/>
                  </a:lnTo>
                  <a:lnTo>
                    <a:pt x="11441" y="27"/>
                  </a:lnTo>
                  <a:lnTo>
                    <a:pt x="11474" y="26"/>
                  </a:lnTo>
                  <a:lnTo>
                    <a:pt x="11507" y="27"/>
                  </a:lnTo>
                  <a:lnTo>
                    <a:pt x="11541" y="26"/>
                  </a:lnTo>
                  <a:lnTo>
                    <a:pt x="11574" y="25"/>
                  </a:lnTo>
                  <a:lnTo>
                    <a:pt x="11607" y="26"/>
                  </a:lnTo>
                  <a:lnTo>
                    <a:pt x="11641" y="28"/>
                  </a:lnTo>
                  <a:lnTo>
                    <a:pt x="11674" y="28"/>
                  </a:lnTo>
                  <a:lnTo>
                    <a:pt x="11707" y="26"/>
                  </a:lnTo>
                  <a:lnTo>
                    <a:pt x="11741" y="25"/>
                  </a:lnTo>
                  <a:lnTo>
                    <a:pt x="11774" y="27"/>
                  </a:lnTo>
                  <a:lnTo>
                    <a:pt x="11807" y="31"/>
                  </a:lnTo>
                  <a:lnTo>
                    <a:pt x="11841" y="31"/>
                  </a:lnTo>
                  <a:lnTo>
                    <a:pt x="11874" y="30"/>
                  </a:lnTo>
                  <a:lnTo>
                    <a:pt x="11908" y="30"/>
                  </a:lnTo>
                  <a:lnTo>
                    <a:pt x="11941" y="31"/>
                  </a:lnTo>
                  <a:lnTo>
                    <a:pt x="11974" y="30"/>
                  </a:lnTo>
                  <a:lnTo>
                    <a:pt x="12008" y="29"/>
                  </a:lnTo>
                  <a:lnTo>
                    <a:pt x="12041" y="30"/>
                  </a:lnTo>
                  <a:lnTo>
                    <a:pt x="12074" y="33"/>
                  </a:lnTo>
                  <a:lnTo>
                    <a:pt x="12108" y="30"/>
                  </a:lnTo>
                  <a:lnTo>
                    <a:pt x="12141" y="24"/>
                  </a:lnTo>
                  <a:lnTo>
                    <a:pt x="12174" y="23"/>
                  </a:lnTo>
                  <a:lnTo>
                    <a:pt x="12208" y="26"/>
                  </a:lnTo>
                  <a:lnTo>
                    <a:pt x="12241" y="28"/>
                  </a:lnTo>
                  <a:lnTo>
                    <a:pt x="12274" y="26"/>
                  </a:lnTo>
                  <a:lnTo>
                    <a:pt x="12308" y="23"/>
                  </a:lnTo>
                  <a:lnTo>
                    <a:pt x="12341" y="23"/>
                  </a:lnTo>
                  <a:lnTo>
                    <a:pt x="12375" y="26"/>
                  </a:lnTo>
                  <a:lnTo>
                    <a:pt x="12408" y="27"/>
                  </a:lnTo>
                  <a:lnTo>
                    <a:pt x="12441" y="28"/>
                  </a:lnTo>
                  <a:lnTo>
                    <a:pt x="12475" y="28"/>
                  </a:lnTo>
                  <a:lnTo>
                    <a:pt x="12508" y="29"/>
                  </a:lnTo>
                  <a:lnTo>
                    <a:pt x="12541" y="30"/>
                  </a:lnTo>
                  <a:lnTo>
                    <a:pt x="12575" y="31"/>
                  </a:lnTo>
                  <a:lnTo>
                    <a:pt x="12608" y="31"/>
                  </a:lnTo>
                  <a:lnTo>
                    <a:pt x="12641" y="31"/>
                  </a:lnTo>
                  <a:lnTo>
                    <a:pt x="12675" y="30"/>
                  </a:lnTo>
                  <a:lnTo>
                    <a:pt x="12708" y="28"/>
                  </a:lnTo>
                  <a:lnTo>
                    <a:pt x="12741" y="26"/>
                  </a:lnTo>
                  <a:lnTo>
                    <a:pt x="12775" y="27"/>
                  </a:lnTo>
                  <a:lnTo>
                    <a:pt x="12808" y="28"/>
                  </a:lnTo>
                  <a:lnTo>
                    <a:pt x="12842" y="29"/>
                  </a:lnTo>
                  <a:lnTo>
                    <a:pt x="12875" y="30"/>
                  </a:lnTo>
                  <a:lnTo>
                    <a:pt x="12908" y="28"/>
                  </a:lnTo>
                  <a:lnTo>
                    <a:pt x="12942" y="26"/>
                  </a:lnTo>
                  <a:lnTo>
                    <a:pt x="12975" y="24"/>
                  </a:lnTo>
                  <a:lnTo>
                    <a:pt x="13008" y="23"/>
                  </a:lnTo>
                  <a:lnTo>
                    <a:pt x="13042" y="24"/>
                  </a:lnTo>
                  <a:lnTo>
                    <a:pt x="13075" y="25"/>
                  </a:lnTo>
                  <a:lnTo>
                    <a:pt x="13108" y="26"/>
                  </a:lnTo>
                  <a:lnTo>
                    <a:pt x="13142" y="25"/>
                  </a:lnTo>
                  <a:lnTo>
                    <a:pt x="13175" y="25"/>
                  </a:lnTo>
                  <a:lnTo>
                    <a:pt x="13208" y="26"/>
                  </a:lnTo>
                  <a:lnTo>
                    <a:pt x="13242" y="26"/>
                  </a:lnTo>
                  <a:lnTo>
                    <a:pt x="13275" y="25"/>
                  </a:lnTo>
                  <a:lnTo>
                    <a:pt x="13309" y="23"/>
                  </a:lnTo>
                  <a:lnTo>
                    <a:pt x="13342" y="23"/>
                  </a:lnTo>
                  <a:lnTo>
                    <a:pt x="13375" y="24"/>
                  </a:lnTo>
                  <a:lnTo>
                    <a:pt x="13409" y="26"/>
                  </a:lnTo>
                  <a:lnTo>
                    <a:pt x="13442" y="26"/>
                  </a:lnTo>
                  <a:lnTo>
                    <a:pt x="13475" y="25"/>
                  </a:lnTo>
                  <a:lnTo>
                    <a:pt x="13509" y="25"/>
                  </a:lnTo>
                  <a:lnTo>
                    <a:pt x="13542" y="25"/>
                  </a:lnTo>
                  <a:lnTo>
                    <a:pt x="13575" y="26"/>
                  </a:lnTo>
                  <a:lnTo>
                    <a:pt x="13609" y="27"/>
                  </a:lnTo>
                  <a:lnTo>
                    <a:pt x="13642" y="27"/>
                  </a:lnTo>
                  <a:lnTo>
                    <a:pt x="13675" y="23"/>
                  </a:lnTo>
                  <a:lnTo>
                    <a:pt x="13709" y="21"/>
                  </a:lnTo>
                  <a:lnTo>
                    <a:pt x="13742" y="20"/>
                  </a:lnTo>
                  <a:lnTo>
                    <a:pt x="13775" y="21"/>
                  </a:lnTo>
                  <a:lnTo>
                    <a:pt x="13809" y="22"/>
                  </a:lnTo>
                  <a:lnTo>
                    <a:pt x="13842" y="26"/>
                  </a:lnTo>
                  <a:lnTo>
                    <a:pt x="13876" y="29"/>
                  </a:lnTo>
                  <a:lnTo>
                    <a:pt x="13909" y="27"/>
                  </a:lnTo>
                  <a:lnTo>
                    <a:pt x="13942" y="23"/>
                  </a:lnTo>
                  <a:lnTo>
                    <a:pt x="13976" y="23"/>
                  </a:lnTo>
                  <a:lnTo>
                    <a:pt x="14009" y="23"/>
                  </a:lnTo>
                  <a:lnTo>
                    <a:pt x="14042" y="23"/>
                  </a:lnTo>
                  <a:lnTo>
                    <a:pt x="14076" y="23"/>
                  </a:lnTo>
                  <a:lnTo>
                    <a:pt x="14109" y="24"/>
                  </a:lnTo>
                  <a:lnTo>
                    <a:pt x="14142" y="25"/>
                  </a:lnTo>
                  <a:lnTo>
                    <a:pt x="14176" y="27"/>
                  </a:lnTo>
                  <a:lnTo>
                    <a:pt x="14209" y="27"/>
                  </a:lnTo>
                  <a:lnTo>
                    <a:pt x="14242" y="24"/>
                  </a:lnTo>
                  <a:lnTo>
                    <a:pt x="14276" y="22"/>
                  </a:lnTo>
                  <a:lnTo>
                    <a:pt x="14309" y="22"/>
                  </a:lnTo>
                  <a:lnTo>
                    <a:pt x="14343" y="23"/>
                  </a:lnTo>
                  <a:lnTo>
                    <a:pt x="14376" y="23"/>
                  </a:lnTo>
                  <a:lnTo>
                    <a:pt x="14409" y="24"/>
                  </a:lnTo>
                  <a:lnTo>
                    <a:pt x="14443" y="26"/>
                  </a:lnTo>
                  <a:lnTo>
                    <a:pt x="14476" y="27"/>
                  </a:lnTo>
                  <a:lnTo>
                    <a:pt x="14509" y="26"/>
                  </a:lnTo>
                  <a:lnTo>
                    <a:pt x="14543" y="24"/>
                  </a:lnTo>
                  <a:lnTo>
                    <a:pt x="14576" y="23"/>
                  </a:lnTo>
                  <a:lnTo>
                    <a:pt x="14609" y="23"/>
                  </a:lnTo>
                  <a:lnTo>
                    <a:pt x="14643" y="22"/>
                  </a:lnTo>
                  <a:lnTo>
                    <a:pt x="14676" y="22"/>
                  </a:lnTo>
                  <a:lnTo>
                    <a:pt x="14709" y="23"/>
                  </a:lnTo>
                  <a:lnTo>
                    <a:pt x="14743" y="24"/>
                  </a:lnTo>
                  <a:lnTo>
                    <a:pt x="14776" y="25"/>
                  </a:lnTo>
                  <a:lnTo>
                    <a:pt x="14810" y="26"/>
                  </a:lnTo>
                  <a:lnTo>
                    <a:pt x="14843" y="24"/>
                  </a:lnTo>
                  <a:lnTo>
                    <a:pt x="14876" y="24"/>
                  </a:lnTo>
                  <a:lnTo>
                    <a:pt x="14910" y="25"/>
                  </a:lnTo>
                  <a:lnTo>
                    <a:pt x="14943" y="28"/>
                  </a:lnTo>
                  <a:lnTo>
                    <a:pt x="14976" y="28"/>
                  </a:lnTo>
                  <a:lnTo>
                    <a:pt x="15010" y="28"/>
                  </a:lnTo>
                  <a:lnTo>
                    <a:pt x="15043" y="27"/>
                  </a:lnTo>
                  <a:lnTo>
                    <a:pt x="15076" y="26"/>
                  </a:lnTo>
                  <a:lnTo>
                    <a:pt x="15110" y="25"/>
                  </a:lnTo>
                  <a:lnTo>
                    <a:pt x="15143" y="26"/>
                  </a:lnTo>
                  <a:lnTo>
                    <a:pt x="15176" y="29"/>
                  </a:lnTo>
                  <a:lnTo>
                    <a:pt x="15210" y="30"/>
                  </a:lnTo>
                  <a:lnTo>
                    <a:pt x="15243" y="29"/>
                  </a:lnTo>
                  <a:lnTo>
                    <a:pt x="15276" y="29"/>
                  </a:lnTo>
                  <a:lnTo>
                    <a:pt x="15310" y="30"/>
                  </a:lnTo>
                  <a:lnTo>
                    <a:pt x="15343" y="30"/>
                  </a:lnTo>
                  <a:lnTo>
                    <a:pt x="15377" y="28"/>
                  </a:lnTo>
                  <a:lnTo>
                    <a:pt x="15410" y="27"/>
                  </a:lnTo>
                  <a:lnTo>
                    <a:pt x="15443" y="28"/>
                  </a:lnTo>
                  <a:lnTo>
                    <a:pt x="15477" y="28"/>
                  </a:lnTo>
                  <a:lnTo>
                    <a:pt x="15510" y="28"/>
                  </a:lnTo>
                  <a:lnTo>
                    <a:pt x="15543" y="28"/>
                  </a:lnTo>
                  <a:lnTo>
                    <a:pt x="15577" y="28"/>
                  </a:lnTo>
                  <a:lnTo>
                    <a:pt x="15610" y="27"/>
                  </a:lnTo>
                  <a:lnTo>
                    <a:pt x="15643" y="27"/>
                  </a:lnTo>
                  <a:lnTo>
                    <a:pt x="15677" y="28"/>
                  </a:lnTo>
                  <a:lnTo>
                    <a:pt x="15710" y="27"/>
                  </a:lnTo>
                  <a:lnTo>
                    <a:pt x="15743" y="26"/>
                  </a:lnTo>
                  <a:lnTo>
                    <a:pt x="15777" y="25"/>
                  </a:lnTo>
                  <a:lnTo>
                    <a:pt x="15810" y="26"/>
                  </a:lnTo>
                  <a:lnTo>
                    <a:pt x="15844" y="26"/>
                  </a:lnTo>
                  <a:lnTo>
                    <a:pt x="15877" y="28"/>
                  </a:lnTo>
                  <a:lnTo>
                    <a:pt x="15910" y="29"/>
                  </a:lnTo>
                  <a:lnTo>
                    <a:pt x="15944" y="31"/>
                  </a:lnTo>
                  <a:lnTo>
                    <a:pt x="15977" y="32"/>
                  </a:lnTo>
                  <a:lnTo>
                    <a:pt x="16010" y="32"/>
                  </a:lnTo>
                  <a:lnTo>
                    <a:pt x="16044" y="31"/>
                  </a:lnTo>
                  <a:lnTo>
                    <a:pt x="16077" y="28"/>
                  </a:lnTo>
                  <a:lnTo>
                    <a:pt x="16110" y="25"/>
                  </a:lnTo>
                  <a:lnTo>
                    <a:pt x="16144" y="25"/>
                  </a:lnTo>
                  <a:lnTo>
                    <a:pt x="16177" y="26"/>
                  </a:lnTo>
                  <a:lnTo>
                    <a:pt x="16210" y="26"/>
                  </a:lnTo>
                  <a:lnTo>
                    <a:pt x="16244" y="27"/>
                  </a:lnTo>
                  <a:lnTo>
                    <a:pt x="16277" y="27"/>
                  </a:lnTo>
                  <a:lnTo>
                    <a:pt x="16311" y="26"/>
                  </a:lnTo>
                  <a:lnTo>
                    <a:pt x="16344" y="26"/>
                  </a:lnTo>
                  <a:lnTo>
                    <a:pt x="16377" y="28"/>
                  </a:lnTo>
                  <a:lnTo>
                    <a:pt x="16411" y="28"/>
                  </a:lnTo>
                  <a:lnTo>
                    <a:pt x="16444" y="27"/>
                  </a:lnTo>
                  <a:lnTo>
                    <a:pt x="16477" y="28"/>
                  </a:lnTo>
                  <a:lnTo>
                    <a:pt x="16511" y="27"/>
                  </a:lnTo>
                  <a:lnTo>
                    <a:pt x="16544" y="25"/>
                  </a:lnTo>
                  <a:lnTo>
                    <a:pt x="16577" y="24"/>
                  </a:lnTo>
                  <a:lnTo>
                    <a:pt x="16611" y="24"/>
                  </a:lnTo>
                  <a:lnTo>
                    <a:pt x="16644" y="25"/>
                  </a:lnTo>
                  <a:lnTo>
                    <a:pt x="16677" y="26"/>
                  </a:lnTo>
                  <a:lnTo>
                    <a:pt x="16711" y="27"/>
                  </a:lnTo>
                  <a:lnTo>
                    <a:pt x="16744" y="26"/>
                  </a:lnTo>
                  <a:lnTo>
                    <a:pt x="16778" y="25"/>
                  </a:lnTo>
                  <a:lnTo>
                    <a:pt x="16811" y="25"/>
                  </a:lnTo>
                  <a:lnTo>
                    <a:pt x="16844" y="24"/>
                  </a:lnTo>
                  <a:lnTo>
                    <a:pt x="16878" y="23"/>
                  </a:lnTo>
                  <a:lnTo>
                    <a:pt x="16911" y="24"/>
                  </a:lnTo>
                  <a:lnTo>
                    <a:pt x="16944" y="26"/>
                  </a:lnTo>
                  <a:lnTo>
                    <a:pt x="16978" y="26"/>
                  </a:lnTo>
                  <a:lnTo>
                    <a:pt x="17011" y="25"/>
                  </a:lnTo>
                  <a:lnTo>
                    <a:pt x="17044" y="24"/>
                  </a:lnTo>
                  <a:lnTo>
                    <a:pt x="17078" y="24"/>
                  </a:lnTo>
                  <a:lnTo>
                    <a:pt x="17111" y="25"/>
                  </a:lnTo>
                  <a:lnTo>
                    <a:pt x="17144" y="26"/>
                  </a:lnTo>
                  <a:lnTo>
                    <a:pt x="17178" y="27"/>
                  </a:lnTo>
                  <a:lnTo>
                    <a:pt x="17211" y="27"/>
                  </a:lnTo>
                  <a:lnTo>
                    <a:pt x="17244" y="26"/>
                  </a:lnTo>
                  <a:lnTo>
                    <a:pt x="17278" y="26"/>
                  </a:lnTo>
                  <a:lnTo>
                    <a:pt x="17311" y="26"/>
                  </a:lnTo>
                  <a:lnTo>
                    <a:pt x="17345" y="27"/>
                  </a:lnTo>
                  <a:lnTo>
                    <a:pt x="17378" y="28"/>
                  </a:lnTo>
                  <a:lnTo>
                    <a:pt x="17411" y="29"/>
                  </a:lnTo>
                  <a:lnTo>
                    <a:pt x="17445" y="28"/>
                  </a:lnTo>
                  <a:lnTo>
                    <a:pt x="17478" y="28"/>
                  </a:lnTo>
                  <a:lnTo>
                    <a:pt x="17511" y="27"/>
                  </a:lnTo>
                  <a:lnTo>
                    <a:pt x="17545" y="27"/>
                  </a:lnTo>
                  <a:lnTo>
                    <a:pt x="17578" y="26"/>
                  </a:lnTo>
                  <a:lnTo>
                    <a:pt x="17611" y="26"/>
                  </a:lnTo>
                  <a:lnTo>
                    <a:pt x="17645" y="26"/>
                  </a:lnTo>
                  <a:lnTo>
                    <a:pt x="17678" y="26"/>
                  </a:lnTo>
                  <a:lnTo>
                    <a:pt x="17711" y="25"/>
                  </a:lnTo>
                  <a:lnTo>
                    <a:pt x="17745" y="25"/>
                  </a:lnTo>
                  <a:lnTo>
                    <a:pt x="17778" y="27"/>
                  </a:lnTo>
                  <a:lnTo>
                    <a:pt x="17812" y="28"/>
                  </a:lnTo>
                  <a:lnTo>
                    <a:pt x="17845" y="28"/>
                  </a:lnTo>
                  <a:lnTo>
                    <a:pt x="17878" y="29"/>
                  </a:lnTo>
                  <a:lnTo>
                    <a:pt x="17912" y="29"/>
                  </a:lnTo>
                  <a:lnTo>
                    <a:pt x="17945" y="28"/>
                  </a:lnTo>
                  <a:lnTo>
                    <a:pt x="17978" y="26"/>
                  </a:lnTo>
                  <a:lnTo>
                    <a:pt x="18012" y="27"/>
                  </a:lnTo>
                  <a:lnTo>
                    <a:pt x="18045" y="30"/>
                  </a:lnTo>
                  <a:lnTo>
                    <a:pt x="18078" y="32"/>
                  </a:lnTo>
                  <a:lnTo>
                    <a:pt x="18112" y="30"/>
                  </a:lnTo>
                  <a:lnTo>
                    <a:pt x="18145" y="27"/>
                  </a:lnTo>
                  <a:lnTo>
                    <a:pt x="18178" y="25"/>
                  </a:lnTo>
                  <a:lnTo>
                    <a:pt x="18212" y="27"/>
                  </a:lnTo>
                  <a:lnTo>
                    <a:pt x="18245" y="31"/>
                  </a:lnTo>
                  <a:lnTo>
                    <a:pt x="18279" y="31"/>
                  </a:lnTo>
                  <a:lnTo>
                    <a:pt x="18312" y="28"/>
                  </a:lnTo>
                  <a:lnTo>
                    <a:pt x="18345" y="25"/>
                  </a:lnTo>
                  <a:lnTo>
                    <a:pt x="18379" y="25"/>
                  </a:lnTo>
                  <a:lnTo>
                    <a:pt x="18412" y="27"/>
                  </a:lnTo>
                  <a:lnTo>
                    <a:pt x="18445" y="28"/>
                  </a:lnTo>
                  <a:lnTo>
                    <a:pt x="18479" y="28"/>
                  </a:lnTo>
                  <a:lnTo>
                    <a:pt x="18512" y="28"/>
                  </a:lnTo>
                  <a:lnTo>
                    <a:pt x="18545" y="30"/>
                  </a:lnTo>
                  <a:lnTo>
                    <a:pt x="18579" y="32"/>
                  </a:lnTo>
                  <a:lnTo>
                    <a:pt x="18612" y="33"/>
                  </a:lnTo>
                  <a:lnTo>
                    <a:pt x="18645" y="33"/>
                  </a:lnTo>
                  <a:lnTo>
                    <a:pt x="18679" y="32"/>
                  </a:lnTo>
                  <a:lnTo>
                    <a:pt x="18712" y="30"/>
                  </a:lnTo>
                  <a:lnTo>
                    <a:pt x="18745" y="28"/>
                  </a:lnTo>
                  <a:lnTo>
                    <a:pt x="18779" y="27"/>
                  </a:lnTo>
                  <a:lnTo>
                    <a:pt x="18812" y="26"/>
                  </a:lnTo>
                  <a:lnTo>
                    <a:pt x="18846" y="27"/>
                  </a:lnTo>
                  <a:lnTo>
                    <a:pt x="18879" y="28"/>
                  </a:lnTo>
                  <a:lnTo>
                    <a:pt x="18912" y="29"/>
                  </a:lnTo>
                  <a:lnTo>
                    <a:pt x="18946" y="31"/>
                  </a:lnTo>
                  <a:lnTo>
                    <a:pt x="18979" y="32"/>
                  </a:lnTo>
                  <a:lnTo>
                    <a:pt x="19012" y="32"/>
                  </a:lnTo>
                  <a:lnTo>
                    <a:pt x="19046" y="33"/>
                  </a:lnTo>
                  <a:lnTo>
                    <a:pt x="19079" y="36"/>
                  </a:lnTo>
                  <a:lnTo>
                    <a:pt x="19112" y="38"/>
                  </a:lnTo>
                  <a:lnTo>
                    <a:pt x="19146" y="39"/>
                  </a:lnTo>
                  <a:lnTo>
                    <a:pt x="19179" y="43"/>
                  </a:lnTo>
                  <a:lnTo>
                    <a:pt x="19212" y="47"/>
                  </a:lnTo>
                  <a:lnTo>
                    <a:pt x="19246" y="47"/>
                  </a:lnTo>
                  <a:lnTo>
                    <a:pt x="19279" y="47"/>
                  </a:lnTo>
                  <a:lnTo>
                    <a:pt x="19313" y="49"/>
                  </a:lnTo>
                  <a:lnTo>
                    <a:pt x="19346" y="51"/>
                  </a:lnTo>
                  <a:lnTo>
                    <a:pt x="19379" y="51"/>
                  </a:lnTo>
                  <a:lnTo>
                    <a:pt x="19413" y="48"/>
                  </a:lnTo>
                  <a:lnTo>
                    <a:pt x="19446" y="45"/>
                  </a:lnTo>
                  <a:lnTo>
                    <a:pt x="19479" y="46"/>
                  </a:lnTo>
                  <a:lnTo>
                    <a:pt x="19513" y="48"/>
                  </a:lnTo>
                  <a:lnTo>
                    <a:pt x="19546" y="49"/>
                  </a:lnTo>
                  <a:lnTo>
                    <a:pt x="19579" y="49"/>
                  </a:lnTo>
                  <a:lnTo>
                    <a:pt x="19613" y="50"/>
                  </a:lnTo>
                  <a:lnTo>
                    <a:pt x="19646" y="53"/>
                  </a:lnTo>
                  <a:lnTo>
                    <a:pt x="19679" y="54"/>
                  </a:lnTo>
                  <a:lnTo>
                    <a:pt x="19713" y="53"/>
                  </a:lnTo>
                  <a:lnTo>
                    <a:pt x="19746" y="53"/>
                  </a:lnTo>
                  <a:lnTo>
                    <a:pt x="19780" y="52"/>
                  </a:lnTo>
                  <a:lnTo>
                    <a:pt x="19813" y="50"/>
                  </a:lnTo>
                  <a:lnTo>
                    <a:pt x="19846" y="48"/>
                  </a:lnTo>
                  <a:lnTo>
                    <a:pt x="19880" y="47"/>
                  </a:lnTo>
                  <a:lnTo>
                    <a:pt x="19913" y="47"/>
                  </a:lnTo>
                  <a:lnTo>
                    <a:pt x="19946" y="46"/>
                  </a:lnTo>
                  <a:lnTo>
                    <a:pt x="19980" y="43"/>
                  </a:lnTo>
                  <a:lnTo>
                    <a:pt x="20013" y="40"/>
                  </a:lnTo>
                  <a:lnTo>
                    <a:pt x="20046" y="37"/>
                  </a:lnTo>
                  <a:lnTo>
                    <a:pt x="20080" y="36"/>
                  </a:lnTo>
                  <a:lnTo>
                    <a:pt x="20113" y="35"/>
                  </a:lnTo>
                  <a:lnTo>
                    <a:pt x="20146" y="34"/>
                  </a:lnTo>
                  <a:lnTo>
                    <a:pt x="20180" y="33"/>
                  </a:lnTo>
                  <a:lnTo>
                    <a:pt x="20213" y="34"/>
                  </a:lnTo>
                  <a:lnTo>
                    <a:pt x="20247" y="37"/>
                  </a:lnTo>
                  <a:lnTo>
                    <a:pt x="20280" y="39"/>
                  </a:lnTo>
                  <a:lnTo>
                    <a:pt x="20313" y="36"/>
                  </a:lnTo>
                  <a:lnTo>
                    <a:pt x="20347" y="31"/>
                  </a:lnTo>
                  <a:lnTo>
                    <a:pt x="20380" y="28"/>
                  </a:lnTo>
                  <a:lnTo>
                    <a:pt x="20413" y="28"/>
                  </a:lnTo>
                  <a:lnTo>
                    <a:pt x="20447" y="32"/>
                  </a:lnTo>
                  <a:lnTo>
                    <a:pt x="20480" y="34"/>
                  </a:lnTo>
                  <a:lnTo>
                    <a:pt x="20513" y="35"/>
                  </a:lnTo>
                  <a:lnTo>
                    <a:pt x="20547" y="38"/>
                  </a:lnTo>
                  <a:lnTo>
                    <a:pt x="20580" y="40"/>
                  </a:lnTo>
                  <a:lnTo>
                    <a:pt x="20613" y="43"/>
                  </a:lnTo>
                  <a:lnTo>
                    <a:pt x="20647" y="46"/>
                  </a:lnTo>
                  <a:lnTo>
                    <a:pt x="20680" y="51"/>
                  </a:lnTo>
                  <a:lnTo>
                    <a:pt x="20714" y="54"/>
                  </a:lnTo>
                  <a:lnTo>
                    <a:pt x="20747" y="56"/>
                  </a:lnTo>
                  <a:lnTo>
                    <a:pt x="20780" y="56"/>
                  </a:lnTo>
                  <a:lnTo>
                    <a:pt x="20814" y="54"/>
                  </a:lnTo>
                  <a:lnTo>
                    <a:pt x="20847" y="55"/>
                  </a:lnTo>
                  <a:lnTo>
                    <a:pt x="20880" y="59"/>
                  </a:lnTo>
                  <a:lnTo>
                    <a:pt x="20914" y="63"/>
                  </a:lnTo>
                  <a:lnTo>
                    <a:pt x="20947" y="61"/>
                  </a:lnTo>
                  <a:lnTo>
                    <a:pt x="20980" y="57"/>
                  </a:lnTo>
                  <a:lnTo>
                    <a:pt x="21014" y="59"/>
                  </a:lnTo>
                  <a:lnTo>
                    <a:pt x="21047" y="65"/>
                  </a:lnTo>
                  <a:lnTo>
                    <a:pt x="21080" y="69"/>
                  </a:lnTo>
                  <a:lnTo>
                    <a:pt x="21114" y="68"/>
                  </a:lnTo>
                  <a:lnTo>
                    <a:pt x="21147" y="67"/>
                  </a:lnTo>
                  <a:lnTo>
                    <a:pt x="21180" y="66"/>
                  </a:lnTo>
                  <a:lnTo>
                    <a:pt x="21214" y="65"/>
                  </a:lnTo>
                  <a:lnTo>
                    <a:pt x="21247" y="65"/>
                  </a:lnTo>
                  <a:lnTo>
                    <a:pt x="21281" y="66"/>
                  </a:lnTo>
                  <a:lnTo>
                    <a:pt x="21314" y="65"/>
                  </a:lnTo>
                  <a:lnTo>
                    <a:pt x="21347" y="64"/>
                  </a:lnTo>
                  <a:lnTo>
                    <a:pt x="21381" y="64"/>
                  </a:lnTo>
                  <a:lnTo>
                    <a:pt x="21414" y="65"/>
                  </a:lnTo>
                  <a:lnTo>
                    <a:pt x="21447" y="65"/>
                  </a:lnTo>
                  <a:lnTo>
                    <a:pt x="21481" y="67"/>
                  </a:lnTo>
                  <a:lnTo>
                    <a:pt x="21514" y="70"/>
                  </a:lnTo>
                  <a:lnTo>
                    <a:pt x="21547" y="69"/>
                  </a:lnTo>
                  <a:lnTo>
                    <a:pt x="21581" y="65"/>
                  </a:lnTo>
                  <a:lnTo>
                    <a:pt x="21614" y="63"/>
                  </a:lnTo>
                  <a:lnTo>
                    <a:pt x="21647" y="63"/>
                  </a:lnTo>
                  <a:lnTo>
                    <a:pt x="21681" y="62"/>
                  </a:lnTo>
                  <a:lnTo>
                    <a:pt x="21714" y="62"/>
                  </a:lnTo>
                  <a:lnTo>
                    <a:pt x="21748" y="62"/>
                  </a:lnTo>
                  <a:lnTo>
                    <a:pt x="21781" y="62"/>
                  </a:lnTo>
                  <a:lnTo>
                    <a:pt x="21814" y="62"/>
                  </a:lnTo>
                  <a:lnTo>
                    <a:pt x="21848" y="66"/>
                  </a:lnTo>
                  <a:lnTo>
                    <a:pt x="21881" y="70"/>
                  </a:lnTo>
                  <a:lnTo>
                    <a:pt x="21914" y="73"/>
                  </a:lnTo>
                  <a:lnTo>
                    <a:pt x="21948" y="73"/>
                  </a:lnTo>
                  <a:lnTo>
                    <a:pt x="21981" y="72"/>
                  </a:lnTo>
                  <a:lnTo>
                    <a:pt x="22014" y="70"/>
                  </a:lnTo>
                  <a:lnTo>
                    <a:pt x="22048" y="72"/>
                  </a:lnTo>
                  <a:lnTo>
                    <a:pt x="22081" y="77"/>
                  </a:lnTo>
                  <a:lnTo>
                    <a:pt x="22114" y="86"/>
                  </a:lnTo>
                  <a:lnTo>
                    <a:pt x="22148" y="94"/>
                  </a:lnTo>
                  <a:lnTo>
                    <a:pt x="22181" y="97"/>
                  </a:lnTo>
                  <a:lnTo>
                    <a:pt x="22215" y="95"/>
                  </a:lnTo>
                  <a:lnTo>
                    <a:pt x="22248" y="93"/>
                  </a:lnTo>
                  <a:lnTo>
                    <a:pt x="22281" y="93"/>
                  </a:lnTo>
                  <a:lnTo>
                    <a:pt x="22315" y="94"/>
                  </a:lnTo>
                  <a:lnTo>
                    <a:pt x="22348" y="94"/>
                  </a:lnTo>
                  <a:lnTo>
                    <a:pt x="22381" y="87"/>
                  </a:lnTo>
                  <a:lnTo>
                    <a:pt x="22415" y="83"/>
                  </a:lnTo>
                  <a:lnTo>
                    <a:pt x="22448" y="87"/>
                  </a:lnTo>
                  <a:lnTo>
                    <a:pt x="22481" y="92"/>
                  </a:lnTo>
                  <a:lnTo>
                    <a:pt x="22515" y="88"/>
                  </a:lnTo>
                  <a:lnTo>
                    <a:pt x="22548" y="78"/>
                  </a:lnTo>
                  <a:lnTo>
                    <a:pt x="22581" y="69"/>
                  </a:lnTo>
                  <a:lnTo>
                    <a:pt x="22615" y="60"/>
                  </a:lnTo>
                  <a:lnTo>
                    <a:pt x="22648" y="50"/>
                  </a:lnTo>
                  <a:lnTo>
                    <a:pt x="22681" y="41"/>
                  </a:lnTo>
                  <a:lnTo>
                    <a:pt x="22715" y="36"/>
                  </a:lnTo>
                  <a:lnTo>
                    <a:pt x="22748" y="33"/>
                  </a:lnTo>
                  <a:lnTo>
                    <a:pt x="22782" y="32"/>
                  </a:lnTo>
                  <a:lnTo>
                    <a:pt x="22815" y="32"/>
                  </a:lnTo>
                  <a:lnTo>
                    <a:pt x="22848" y="32"/>
                  </a:lnTo>
                  <a:lnTo>
                    <a:pt x="22882" y="31"/>
                  </a:lnTo>
                  <a:lnTo>
                    <a:pt x="22915" y="28"/>
                  </a:lnTo>
                  <a:lnTo>
                    <a:pt x="22948" y="27"/>
                  </a:lnTo>
                  <a:lnTo>
                    <a:pt x="22982" y="26"/>
                  </a:lnTo>
                  <a:lnTo>
                    <a:pt x="23015" y="24"/>
                  </a:lnTo>
                  <a:lnTo>
                    <a:pt x="23048" y="24"/>
                  </a:lnTo>
                  <a:lnTo>
                    <a:pt x="23082" y="23"/>
                  </a:lnTo>
                  <a:lnTo>
                    <a:pt x="23115" y="22"/>
                  </a:lnTo>
                  <a:lnTo>
                    <a:pt x="23148" y="20"/>
                  </a:lnTo>
                  <a:lnTo>
                    <a:pt x="23182" y="18"/>
                  </a:lnTo>
                  <a:lnTo>
                    <a:pt x="23215" y="17"/>
                  </a:lnTo>
                  <a:lnTo>
                    <a:pt x="23249" y="16"/>
                  </a:lnTo>
                  <a:lnTo>
                    <a:pt x="23282" y="16"/>
                  </a:lnTo>
                  <a:lnTo>
                    <a:pt x="23315" y="16"/>
                  </a:lnTo>
                  <a:lnTo>
                    <a:pt x="23349" y="16"/>
                  </a:lnTo>
                  <a:lnTo>
                    <a:pt x="23382" y="15"/>
                  </a:lnTo>
                  <a:lnTo>
                    <a:pt x="23415" y="14"/>
                  </a:lnTo>
                  <a:lnTo>
                    <a:pt x="23449" y="14"/>
                  </a:lnTo>
                  <a:lnTo>
                    <a:pt x="23482" y="14"/>
                  </a:lnTo>
                  <a:lnTo>
                    <a:pt x="23515" y="13"/>
                  </a:lnTo>
                  <a:lnTo>
                    <a:pt x="23549" y="12"/>
                  </a:lnTo>
                  <a:lnTo>
                    <a:pt x="23582" y="12"/>
                  </a:lnTo>
                  <a:lnTo>
                    <a:pt x="23615" y="12"/>
                  </a:lnTo>
                  <a:lnTo>
                    <a:pt x="23649" y="11"/>
                  </a:lnTo>
                  <a:lnTo>
                    <a:pt x="23682" y="11"/>
                  </a:lnTo>
                  <a:lnTo>
                    <a:pt x="23716" y="11"/>
                  </a:lnTo>
                  <a:lnTo>
                    <a:pt x="23749" y="10"/>
                  </a:lnTo>
                  <a:lnTo>
                    <a:pt x="23782" y="9"/>
                  </a:lnTo>
                  <a:lnTo>
                    <a:pt x="23816" y="7"/>
                  </a:lnTo>
                  <a:lnTo>
                    <a:pt x="23849" y="7"/>
                  </a:lnTo>
                  <a:lnTo>
                    <a:pt x="23882" y="8"/>
                  </a:lnTo>
                  <a:lnTo>
                    <a:pt x="23916" y="8"/>
                  </a:lnTo>
                  <a:lnTo>
                    <a:pt x="23949" y="8"/>
                  </a:lnTo>
                  <a:lnTo>
                    <a:pt x="23982" y="8"/>
                  </a:lnTo>
                  <a:lnTo>
                    <a:pt x="24016" y="7"/>
                  </a:lnTo>
                  <a:lnTo>
                    <a:pt x="24049" y="6"/>
                  </a:lnTo>
                  <a:lnTo>
                    <a:pt x="24082" y="5"/>
                  </a:lnTo>
                  <a:lnTo>
                    <a:pt x="24116" y="4"/>
                  </a:lnTo>
                  <a:lnTo>
                    <a:pt x="24149" y="3"/>
                  </a:lnTo>
                  <a:lnTo>
                    <a:pt x="24183" y="2"/>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69"/>
            <p:cNvSpPr>
              <a:spLocks/>
            </p:cNvSpPr>
            <p:nvPr/>
          </p:nvSpPr>
          <p:spPr bwMode="auto">
            <a:xfrm>
              <a:off x="2419524" y="236537"/>
              <a:ext cx="174625" cy="1630363"/>
            </a:xfrm>
            <a:custGeom>
              <a:avLst/>
              <a:gdLst>
                <a:gd name="T0" fmla="*/ 0 w 110"/>
                <a:gd name="T1" fmla="*/ 1027 h 1027"/>
                <a:gd name="T2" fmla="*/ 0 w 110"/>
                <a:gd name="T3" fmla="*/ 1023 h 1027"/>
                <a:gd name="T4" fmla="*/ 4 w 110"/>
                <a:gd name="T5" fmla="*/ 1003 h 1027"/>
                <a:gd name="T6" fmla="*/ 8 w 110"/>
                <a:gd name="T7" fmla="*/ 947 h 1027"/>
                <a:gd name="T8" fmla="*/ 12 w 110"/>
                <a:gd name="T9" fmla="*/ 835 h 1027"/>
                <a:gd name="T10" fmla="*/ 16 w 110"/>
                <a:gd name="T11" fmla="*/ 654 h 1027"/>
                <a:gd name="T12" fmla="*/ 20 w 110"/>
                <a:gd name="T13" fmla="*/ 417 h 1027"/>
                <a:gd name="T14" fmla="*/ 24 w 110"/>
                <a:gd name="T15" fmla="*/ 187 h 1027"/>
                <a:gd name="T16" fmla="*/ 28 w 110"/>
                <a:gd name="T17" fmla="*/ 35 h 1027"/>
                <a:gd name="T18" fmla="*/ 32 w 110"/>
                <a:gd name="T19" fmla="*/ 0 h 1027"/>
                <a:gd name="T20" fmla="*/ 36 w 110"/>
                <a:gd name="T21" fmla="*/ 86 h 1027"/>
                <a:gd name="T22" fmla="*/ 40 w 110"/>
                <a:gd name="T23" fmla="*/ 239 h 1027"/>
                <a:gd name="T24" fmla="*/ 43 w 110"/>
                <a:gd name="T25" fmla="*/ 389 h 1027"/>
                <a:gd name="T26" fmla="*/ 47 w 110"/>
                <a:gd name="T27" fmla="*/ 540 h 1027"/>
                <a:gd name="T28" fmla="*/ 51 w 110"/>
                <a:gd name="T29" fmla="*/ 709 h 1027"/>
                <a:gd name="T30" fmla="*/ 55 w 110"/>
                <a:gd name="T31" fmla="*/ 848 h 1027"/>
                <a:gd name="T32" fmla="*/ 59 w 110"/>
                <a:gd name="T33" fmla="*/ 922 h 1027"/>
                <a:gd name="T34" fmla="*/ 63 w 110"/>
                <a:gd name="T35" fmla="*/ 953 h 1027"/>
                <a:gd name="T36" fmla="*/ 67 w 110"/>
                <a:gd name="T37" fmla="*/ 968 h 1027"/>
                <a:gd name="T38" fmla="*/ 71 w 110"/>
                <a:gd name="T39" fmla="*/ 978 h 1027"/>
                <a:gd name="T40" fmla="*/ 75 w 110"/>
                <a:gd name="T41" fmla="*/ 988 h 1027"/>
                <a:gd name="T42" fmla="*/ 79 w 110"/>
                <a:gd name="T43" fmla="*/ 995 h 1027"/>
                <a:gd name="T44" fmla="*/ 83 w 110"/>
                <a:gd name="T45" fmla="*/ 998 h 1027"/>
                <a:gd name="T46" fmla="*/ 87 w 110"/>
                <a:gd name="T47" fmla="*/ 998 h 1027"/>
                <a:gd name="T48" fmla="*/ 91 w 110"/>
                <a:gd name="T49" fmla="*/ 1002 h 1027"/>
                <a:gd name="T50" fmla="*/ 94 w 110"/>
                <a:gd name="T51" fmla="*/ 1006 h 1027"/>
                <a:gd name="T52" fmla="*/ 98 w 110"/>
                <a:gd name="T53" fmla="*/ 1009 h 1027"/>
                <a:gd name="T54" fmla="*/ 102 w 110"/>
                <a:gd name="T55" fmla="*/ 1012 h 1027"/>
                <a:gd name="T56" fmla="*/ 106 w 110"/>
                <a:gd name="T57" fmla="*/ 1014 h 1027"/>
                <a:gd name="T58" fmla="*/ 110 w 110"/>
                <a:gd name="T59" fmla="*/ 1016 h 1027"/>
                <a:gd name="T60" fmla="*/ 110 w 110"/>
                <a:gd name="T61" fmla="*/ 1027 h 1027"/>
                <a:gd name="T62" fmla="*/ 0 w 110"/>
                <a:gd name="T63" fmla="*/ 1027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0" h="1027">
                  <a:moveTo>
                    <a:pt x="0" y="1027"/>
                  </a:moveTo>
                  <a:lnTo>
                    <a:pt x="0" y="1023"/>
                  </a:lnTo>
                  <a:lnTo>
                    <a:pt x="4" y="1003"/>
                  </a:lnTo>
                  <a:lnTo>
                    <a:pt x="8" y="947"/>
                  </a:lnTo>
                  <a:lnTo>
                    <a:pt x="12" y="835"/>
                  </a:lnTo>
                  <a:lnTo>
                    <a:pt x="16" y="654"/>
                  </a:lnTo>
                  <a:lnTo>
                    <a:pt x="20" y="417"/>
                  </a:lnTo>
                  <a:lnTo>
                    <a:pt x="24" y="187"/>
                  </a:lnTo>
                  <a:lnTo>
                    <a:pt x="28" y="35"/>
                  </a:lnTo>
                  <a:lnTo>
                    <a:pt x="32" y="0"/>
                  </a:lnTo>
                  <a:lnTo>
                    <a:pt x="36" y="86"/>
                  </a:lnTo>
                  <a:lnTo>
                    <a:pt x="40" y="239"/>
                  </a:lnTo>
                  <a:lnTo>
                    <a:pt x="43" y="389"/>
                  </a:lnTo>
                  <a:lnTo>
                    <a:pt x="47" y="540"/>
                  </a:lnTo>
                  <a:lnTo>
                    <a:pt x="51" y="709"/>
                  </a:lnTo>
                  <a:lnTo>
                    <a:pt x="55" y="848"/>
                  </a:lnTo>
                  <a:lnTo>
                    <a:pt x="59" y="922"/>
                  </a:lnTo>
                  <a:lnTo>
                    <a:pt x="63" y="953"/>
                  </a:lnTo>
                  <a:lnTo>
                    <a:pt x="67" y="968"/>
                  </a:lnTo>
                  <a:lnTo>
                    <a:pt x="71" y="978"/>
                  </a:lnTo>
                  <a:lnTo>
                    <a:pt x="75" y="988"/>
                  </a:lnTo>
                  <a:lnTo>
                    <a:pt x="79" y="995"/>
                  </a:lnTo>
                  <a:lnTo>
                    <a:pt x="83" y="998"/>
                  </a:lnTo>
                  <a:lnTo>
                    <a:pt x="87" y="998"/>
                  </a:lnTo>
                  <a:lnTo>
                    <a:pt x="91" y="1002"/>
                  </a:lnTo>
                  <a:lnTo>
                    <a:pt x="94" y="1006"/>
                  </a:lnTo>
                  <a:lnTo>
                    <a:pt x="98" y="1009"/>
                  </a:lnTo>
                  <a:lnTo>
                    <a:pt x="102" y="1012"/>
                  </a:lnTo>
                  <a:lnTo>
                    <a:pt x="106" y="1014"/>
                  </a:lnTo>
                  <a:lnTo>
                    <a:pt x="110" y="1016"/>
                  </a:lnTo>
                  <a:lnTo>
                    <a:pt x="110" y="1027"/>
                  </a:lnTo>
                  <a:lnTo>
                    <a:pt x="0" y="1027"/>
                  </a:lnTo>
                  <a:close/>
                </a:path>
              </a:pathLst>
            </a:custGeom>
            <a:solidFill>
              <a:srgbClr val="0000C8"/>
            </a:solidFill>
            <a:ln w="0">
              <a:solidFill>
                <a:srgbClr val="0000C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Line 70"/>
            <p:cNvSpPr>
              <a:spLocks noChangeShapeType="1"/>
            </p:cNvSpPr>
            <p:nvPr/>
          </p:nvSpPr>
          <p:spPr bwMode="auto">
            <a:xfrm>
              <a:off x="2419524" y="1866900"/>
              <a:ext cx="174625"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Rectangle 71"/>
            <p:cNvSpPr>
              <a:spLocks noChangeArrowheads="1"/>
            </p:cNvSpPr>
            <p:nvPr/>
          </p:nvSpPr>
          <p:spPr bwMode="auto">
            <a:xfrm>
              <a:off x="2370911" y="82378"/>
              <a:ext cx="72072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5.21</a:t>
              </a:r>
              <a:endParaRPr kumimoji="0" lang="en-US" sz="1800" b="0" i="0" u="none" strike="noStrike" cap="none" normalizeH="0" baseline="0" dirty="0" smtClean="0">
                <a:ln>
                  <a:noFill/>
                </a:ln>
                <a:solidFill>
                  <a:schemeClr val="tx1"/>
                </a:solidFill>
                <a:effectLst/>
                <a:latin typeface="Arial" pitchFamily="34" charset="0"/>
              </a:endParaRPr>
            </a:p>
          </p:txBody>
        </p:sp>
        <p:sp>
          <p:nvSpPr>
            <p:cNvPr id="60" name="Rectangle 84"/>
            <p:cNvSpPr>
              <a:spLocks noChangeArrowheads="1"/>
            </p:cNvSpPr>
            <p:nvPr/>
          </p:nvSpPr>
          <p:spPr bwMode="auto">
            <a:xfrm>
              <a:off x="-39514" y="2197101"/>
              <a:ext cx="5573713" cy="47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Line 88"/>
            <p:cNvSpPr>
              <a:spLocks noChangeShapeType="1"/>
            </p:cNvSpPr>
            <p:nvPr/>
          </p:nvSpPr>
          <p:spPr bwMode="auto">
            <a:xfrm>
              <a:off x="924099" y="4067176"/>
              <a:ext cx="44926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89"/>
            <p:cNvSpPr>
              <a:spLocks noChangeShapeType="1"/>
            </p:cNvSpPr>
            <p:nvPr/>
          </p:nvSpPr>
          <p:spPr bwMode="auto">
            <a:xfrm>
              <a:off x="1224136" y="4067176"/>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90"/>
            <p:cNvSpPr>
              <a:spLocks noChangeShapeType="1"/>
            </p:cNvSpPr>
            <p:nvPr/>
          </p:nvSpPr>
          <p:spPr bwMode="auto">
            <a:xfrm>
              <a:off x="1524174" y="4067176"/>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91"/>
            <p:cNvSpPr>
              <a:spLocks noChangeShapeType="1"/>
            </p:cNvSpPr>
            <p:nvPr/>
          </p:nvSpPr>
          <p:spPr bwMode="auto">
            <a:xfrm>
              <a:off x="1822624" y="4067176"/>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92"/>
            <p:cNvSpPr>
              <a:spLocks noChangeShapeType="1"/>
            </p:cNvSpPr>
            <p:nvPr/>
          </p:nvSpPr>
          <p:spPr bwMode="auto">
            <a:xfrm>
              <a:off x="2122661" y="4067176"/>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93"/>
            <p:cNvSpPr>
              <a:spLocks noChangeShapeType="1"/>
            </p:cNvSpPr>
            <p:nvPr/>
          </p:nvSpPr>
          <p:spPr bwMode="auto">
            <a:xfrm>
              <a:off x="2422699" y="4067176"/>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94"/>
            <p:cNvSpPr>
              <a:spLocks noChangeShapeType="1"/>
            </p:cNvSpPr>
            <p:nvPr/>
          </p:nvSpPr>
          <p:spPr bwMode="auto">
            <a:xfrm>
              <a:off x="2722736" y="4067176"/>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95"/>
            <p:cNvSpPr>
              <a:spLocks noChangeShapeType="1"/>
            </p:cNvSpPr>
            <p:nvPr/>
          </p:nvSpPr>
          <p:spPr bwMode="auto">
            <a:xfrm>
              <a:off x="3021186" y="4067176"/>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96"/>
            <p:cNvSpPr>
              <a:spLocks noChangeShapeType="1"/>
            </p:cNvSpPr>
            <p:nvPr/>
          </p:nvSpPr>
          <p:spPr bwMode="auto">
            <a:xfrm>
              <a:off x="3321224" y="4067176"/>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97"/>
            <p:cNvSpPr>
              <a:spLocks noChangeShapeType="1"/>
            </p:cNvSpPr>
            <p:nvPr/>
          </p:nvSpPr>
          <p:spPr bwMode="auto">
            <a:xfrm>
              <a:off x="3621261" y="4067176"/>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98"/>
            <p:cNvSpPr>
              <a:spLocks noChangeShapeType="1"/>
            </p:cNvSpPr>
            <p:nvPr/>
          </p:nvSpPr>
          <p:spPr bwMode="auto">
            <a:xfrm>
              <a:off x="3921299" y="4067176"/>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99"/>
            <p:cNvSpPr>
              <a:spLocks noChangeShapeType="1"/>
            </p:cNvSpPr>
            <p:nvPr/>
          </p:nvSpPr>
          <p:spPr bwMode="auto">
            <a:xfrm>
              <a:off x="4219749" y="4067176"/>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100"/>
            <p:cNvSpPr>
              <a:spLocks noChangeShapeType="1"/>
            </p:cNvSpPr>
            <p:nvPr/>
          </p:nvSpPr>
          <p:spPr bwMode="auto">
            <a:xfrm>
              <a:off x="4519786" y="4067176"/>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101"/>
            <p:cNvSpPr>
              <a:spLocks noChangeShapeType="1"/>
            </p:cNvSpPr>
            <p:nvPr/>
          </p:nvSpPr>
          <p:spPr bwMode="auto">
            <a:xfrm>
              <a:off x="4819824" y="4067176"/>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102"/>
            <p:cNvSpPr>
              <a:spLocks noChangeShapeType="1"/>
            </p:cNvSpPr>
            <p:nvPr/>
          </p:nvSpPr>
          <p:spPr bwMode="auto">
            <a:xfrm>
              <a:off x="5119861" y="4067176"/>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103"/>
            <p:cNvSpPr>
              <a:spLocks noChangeShapeType="1"/>
            </p:cNvSpPr>
            <p:nvPr/>
          </p:nvSpPr>
          <p:spPr bwMode="auto">
            <a:xfrm>
              <a:off x="1524174" y="4067176"/>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104"/>
            <p:cNvSpPr>
              <a:spLocks noChangeShapeType="1"/>
            </p:cNvSpPr>
            <p:nvPr/>
          </p:nvSpPr>
          <p:spPr bwMode="auto">
            <a:xfrm>
              <a:off x="2122661" y="4067176"/>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105"/>
            <p:cNvSpPr>
              <a:spLocks noChangeShapeType="1"/>
            </p:cNvSpPr>
            <p:nvPr/>
          </p:nvSpPr>
          <p:spPr bwMode="auto">
            <a:xfrm>
              <a:off x="2722736" y="4067176"/>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06"/>
            <p:cNvSpPr>
              <a:spLocks noChangeShapeType="1"/>
            </p:cNvSpPr>
            <p:nvPr/>
          </p:nvSpPr>
          <p:spPr bwMode="auto">
            <a:xfrm>
              <a:off x="3321224" y="4067176"/>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107"/>
            <p:cNvSpPr>
              <a:spLocks noChangeShapeType="1"/>
            </p:cNvSpPr>
            <p:nvPr/>
          </p:nvSpPr>
          <p:spPr bwMode="auto">
            <a:xfrm>
              <a:off x="3921299" y="4067176"/>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108"/>
            <p:cNvSpPr>
              <a:spLocks noChangeShapeType="1"/>
            </p:cNvSpPr>
            <p:nvPr/>
          </p:nvSpPr>
          <p:spPr bwMode="auto">
            <a:xfrm>
              <a:off x="4519786" y="4067176"/>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109"/>
            <p:cNvSpPr>
              <a:spLocks noChangeShapeType="1"/>
            </p:cNvSpPr>
            <p:nvPr/>
          </p:nvSpPr>
          <p:spPr bwMode="auto">
            <a:xfrm>
              <a:off x="5119861" y="4067176"/>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Rectangle 110"/>
            <p:cNvSpPr>
              <a:spLocks noChangeArrowheads="1"/>
            </p:cNvSpPr>
            <p:nvPr/>
          </p:nvSpPr>
          <p:spPr bwMode="auto">
            <a:xfrm>
              <a:off x="1489463" y="4079876"/>
              <a:ext cx="3048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2</a:t>
              </a:r>
              <a:endParaRPr kumimoji="0" lang="en-US" sz="1800" b="0" i="0" u="none" strike="noStrike" cap="none" normalizeH="0" baseline="0" dirty="0" smtClean="0">
                <a:ln>
                  <a:noFill/>
                </a:ln>
                <a:solidFill>
                  <a:schemeClr val="tx1"/>
                </a:solidFill>
                <a:effectLst/>
                <a:latin typeface="Arial" pitchFamily="34" charset="0"/>
              </a:endParaRPr>
            </a:p>
          </p:txBody>
        </p:sp>
        <p:sp>
          <p:nvSpPr>
            <p:cNvPr id="84" name="Rectangle 111"/>
            <p:cNvSpPr>
              <a:spLocks noChangeArrowheads="1"/>
            </p:cNvSpPr>
            <p:nvPr/>
          </p:nvSpPr>
          <p:spPr bwMode="auto">
            <a:xfrm>
              <a:off x="2087950" y="4079876"/>
              <a:ext cx="3048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4</a:t>
              </a:r>
              <a:endParaRPr kumimoji="0" lang="en-US" sz="1800" b="0" i="0" u="none" strike="noStrike" cap="none" normalizeH="0" baseline="0" dirty="0" smtClean="0">
                <a:ln>
                  <a:noFill/>
                </a:ln>
                <a:solidFill>
                  <a:schemeClr val="tx1"/>
                </a:solidFill>
                <a:effectLst/>
                <a:latin typeface="Arial" pitchFamily="34" charset="0"/>
              </a:endParaRPr>
            </a:p>
          </p:txBody>
        </p:sp>
        <p:sp>
          <p:nvSpPr>
            <p:cNvPr id="85" name="Rectangle 112"/>
            <p:cNvSpPr>
              <a:spLocks noChangeArrowheads="1"/>
            </p:cNvSpPr>
            <p:nvPr/>
          </p:nvSpPr>
          <p:spPr bwMode="auto">
            <a:xfrm>
              <a:off x="2688025" y="4079876"/>
              <a:ext cx="3048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6</a:t>
              </a:r>
              <a:endParaRPr kumimoji="0" lang="en-US" sz="1800" b="0" i="0" u="none" strike="noStrike" cap="none" normalizeH="0" baseline="0" dirty="0" smtClean="0">
                <a:ln>
                  <a:noFill/>
                </a:ln>
                <a:solidFill>
                  <a:schemeClr val="tx1"/>
                </a:solidFill>
                <a:effectLst/>
                <a:latin typeface="Arial" pitchFamily="34" charset="0"/>
              </a:endParaRPr>
            </a:p>
          </p:txBody>
        </p:sp>
        <p:sp>
          <p:nvSpPr>
            <p:cNvPr id="86" name="Rectangle 113"/>
            <p:cNvSpPr>
              <a:spLocks noChangeArrowheads="1"/>
            </p:cNvSpPr>
            <p:nvPr/>
          </p:nvSpPr>
          <p:spPr bwMode="auto">
            <a:xfrm>
              <a:off x="3286513" y="4079876"/>
              <a:ext cx="3048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8</a:t>
              </a:r>
              <a:endParaRPr kumimoji="0" lang="en-US" sz="1800" b="0" i="0" u="none" strike="noStrike" cap="none" normalizeH="0" baseline="0" dirty="0" smtClean="0">
                <a:ln>
                  <a:noFill/>
                </a:ln>
                <a:solidFill>
                  <a:schemeClr val="tx1"/>
                </a:solidFill>
                <a:effectLst/>
                <a:latin typeface="Arial" pitchFamily="34" charset="0"/>
              </a:endParaRPr>
            </a:p>
          </p:txBody>
        </p:sp>
        <p:sp>
          <p:nvSpPr>
            <p:cNvPr id="87" name="Rectangle 114"/>
            <p:cNvSpPr>
              <a:spLocks noChangeArrowheads="1"/>
            </p:cNvSpPr>
            <p:nvPr/>
          </p:nvSpPr>
          <p:spPr bwMode="auto">
            <a:xfrm>
              <a:off x="3849303" y="4079876"/>
              <a:ext cx="4699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10</a:t>
              </a:r>
              <a:endParaRPr kumimoji="0" lang="en-US" sz="1800" b="0" i="0" u="none" strike="noStrike" cap="none" normalizeH="0" baseline="0" dirty="0" smtClean="0">
                <a:ln>
                  <a:noFill/>
                </a:ln>
                <a:solidFill>
                  <a:schemeClr val="tx1"/>
                </a:solidFill>
                <a:effectLst/>
                <a:latin typeface="Arial" pitchFamily="34" charset="0"/>
              </a:endParaRPr>
            </a:p>
          </p:txBody>
        </p:sp>
        <p:sp>
          <p:nvSpPr>
            <p:cNvPr id="88" name="Rectangle 115"/>
            <p:cNvSpPr>
              <a:spLocks noChangeArrowheads="1"/>
            </p:cNvSpPr>
            <p:nvPr/>
          </p:nvSpPr>
          <p:spPr bwMode="auto">
            <a:xfrm>
              <a:off x="4447790" y="4079876"/>
              <a:ext cx="4699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12</a:t>
              </a:r>
              <a:endParaRPr kumimoji="0" lang="en-US" sz="1800" b="0" i="0" u="none" strike="noStrike" cap="none" normalizeH="0" baseline="0" dirty="0" smtClean="0">
                <a:ln>
                  <a:noFill/>
                </a:ln>
                <a:solidFill>
                  <a:schemeClr val="tx1"/>
                </a:solidFill>
                <a:effectLst/>
                <a:latin typeface="Arial" pitchFamily="34" charset="0"/>
              </a:endParaRPr>
            </a:p>
          </p:txBody>
        </p:sp>
        <p:sp>
          <p:nvSpPr>
            <p:cNvPr id="89" name="Rectangle 116"/>
            <p:cNvSpPr>
              <a:spLocks noChangeArrowheads="1"/>
            </p:cNvSpPr>
            <p:nvPr/>
          </p:nvSpPr>
          <p:spPr bwMode="auto">
            <a:xfrm>
              <a:off x="5047865" y="4079876"/>
              <a:ext cx="4699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14</a:t>
              </a:r>
              <a:endParaRPr kumimoji="0" lang="en-US" sz="1800" b="0" i="0" u="none" strike="noStrike" cap="none" normalizeH="0" baseline="0" dirty="0" smtClean="0">
                <a:ln>
                  <a:noFill/>
                </a:ln>
                <a:solidFill>
                  <a:schemeClr val="tx1"/>
                </a:solidFill>
                <a:effectLst/>
                <a:latin typeface="Arial" pitchFamily="34" charset="0"/>
              </a:endParaRPr>
            </a:p>
          </p:txBody>
        </p:sp>
        <p:sp>
          <p:nvSpPr>
            <p:cNvPr id="90" name="Rectangle 117"/>
            <p:cNvSpPr>
              <a:spLocks noChangeArrowheads="1"/>
            </p:cNvSpPr>
            <p:nvPr/>
          </p:nvSpPr>
          <p:spPr bwMode="auto">
            <a:xfrm>
              <a:off x="2748136" y="4210051"/>
              <a:ext cx="15240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Time, min</a:t>
              </a:r>
              <a:endParaRPr kumimoji="0" lang="en-US" sz="1800" b="0" i="0" u="none" strike="noStrike" cap="none" normalizeH="0" baseline="0" dirty="0" smtClean="0">
                <a:ln>
                  <a:noFill/>
                </a:ln>
                <a:solidFill>
                  <a:schemeClr val="tx1"/>
                </a:solidFill>
                <a:effectLst/>
                <a:latin typeface="Arial" pitchFamily="34" charset="0"/>
              </a:endParaRPr>
            </a:p>
          </p:txBody>
        </p:sp>
        <p:sp>
          <p:nvSpPr>
            <p:cNvPr id="91" name="Line 118"/>
            <p:cNvSpPr>
              <a:spLocks noChangeShapeType="1"/>
            </p:cNvSpPr>
            <p:nvPr/>
          </p:nvSpPr>
          <p:spPr bwMode="auto">
            <a:xfrm flipV="1">
              <a:off x="924099" y="2432051"/>
              <a:ext cx="0" cy="16351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119"/>
            <p:cNvSpPr>
              <a:spLocks noChangeShapeType="1"/>
            </p:cNvSpPr>
            <p:nvPr/>
          </p:nvSpPr>
          <p:spPr bwMode="auto">
            <a:xfrm flipH="1">
              <a:off x="914574" y="4067176"/>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120"/>
            <p:cNvSpPr>
              <a:spLocks noChangeShapeType="1"/>
            </p:cNvSpPr>
            <p:nvPr/>
          </p:nvSpPr>
          <p:spPr bwMode="auto">
            <a:xfrm flipH="1">
              <a:off x="914574" y="3887789"/>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121"/>
            <p:cNvSpPr>
              <a:spLocks noChangeShapeType="1"/>
            </p:cNvSpPr>
            <p:nvPr/>
          </p:nvSpPr>
          <p:spPr bwMode="auto">
            <a:xfrm flipH="1">
              <a:off x="914574" y="3709989"/>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122"/>
            <p:cNvSpPr>
              <a:spLocks noChangeShapeType="1"/>
            </p:cNvSpPr>
            <p:nvPr/>
          </p:nvSpPr>
          <p:spPr bwMode="auto">
            <a:xfrm flipH="1">
              <a:off x="914574" y="3530601"/>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123"/>
            <p:cNvSpPr>
              <a:spLocks noChangeShapeType="1"/>
            </p:cNvSpPr>
            <p:nvPr/>
          </p:nvSpPr>
          <p:spPr bwMode="auto">
            <a:xfrm flipH="1">
              <a:off x="914574" y="3351214"/>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124"/>
            <p:cNvSpPr>
              <a:spLocks noChangeShapeType="1"/>
            </p:cNvSpPr>
            <p:nvPr/>
          </p:nvSpPr>
          <p:spPr bwMode="auto">
            <a:xfrm flipH="1">
              <a:off x="914574" y="3171826"/>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125"/>
            <p:cNvSpPr>
              <a:spLocks noChangeShapeType="1"/>
            </p:cNvSpPr>
            <p:nvPr/>
          </p:nvSpPr>
          <p:spPr bwMode="auto">
            <a:xfrm flipH="1">
              <a:off x="914574" y="2994026"/>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126"/>
            <p:cNvSpPr>
              <a:spLocks noChangeShapeType="1"/>
            </p:cNvSpPr>
            <p:nvPr/>
          </p:nvSpPr>
          <p:spPr bwMode="auto">
            <a:xfrm flipH="1">
              <a:off x="914574" y="2814639"/>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127"/>
            <p:cNvSpPr>
              <a:spLocks noChangeShapeType="1"/>
            </p:cNvSpPr>
            <p:nvPr/>
          </p:nvSpPr>
          <p:spPr bwMode="auto">
            <a:xfrm flipH="1">
              <a:off x="914574" y="2635251"/>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128"/>
            <p:cNvSpPr>
              <a:spLocks noChangeShapeType="1"/>
            </p:cNvSpPr>
            <p:nvPr/>
          </p:nvSpPr>
          <p:spPr bwMode="auto">
            <a:xfrm flipH="1">
              <a:off x="914574" y="2455864"/>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129"/>
            <p:cNvSpPr>
              <a:spLocks noChangeShapeType="1"/>
            </p:cNvSpPr>
            <p:nvPr/>
          </p:nvSpPr>
          <p:spPr bwMode="auto">
            <a:xfrm flipH="1">
              <a:off x="903461" y="4067176"/>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130"/>
            <p:cNvSpPr>
              <a:spLocks noChangeShapeType="1"/>
            </p:cNvSpPr>
            <p:nvPr/>
          </p:nvSpPr>
          <p:spPr bwMode="auto">
            <a:xfrm flipH="1">
              <a:off x="903461" y="3709989"/>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Line 131"/>
            <p:cNvSpPr>
              <a:spLocks noChangeShapeType="1"/>
            </p:cNvSpPr>
            <p:nvPr/>
          </p:nvSpPr>
          <p:spPr bwMode="auto">
            <a:xfrm flipH="1">
              <a:off x="903461" y="3351214"/>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Line 132"/>
            <p:cNvSpPr>
              <a:spLocks noChangeShapeType="1"/>
            </p:cNvSpPr>
            <p:nvPr/>
          </p:nvSpPr>
          <p:spPr bwMode="auto">
            <a:xfrm flipH="1">
              <a:off x="903461" y="2994026"/>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Line 133"/>
            <p:cNvSpPr>
              <a:spLocks noChangeShapeType="1"/>
            </p:cNvSpPr>
            <p:nvPr/>
          </p:nvSpPr>
          <p:spPr bwMode="auto">
            <a:xfrm flipH="1">
              <a:off x="903461" y="2635251"/>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Rectangle 134"/>
            <p:cNvSpPr>
              <a:spLocks noChangeArrowheads="1"/>
            </p:cNvSpPr>
            <p:nvPr/>
          </p:nvSpPr>
          <p:spPr bwMode="auto">
            <a:xfrm>
              <a:off x="697257" y="3983983"/>
              <a:ext cx="554038"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0.0</a:t>
              </a:r>
              <a:endParaRPr kumimoji="0" lang="en-US" sz="1800" b="0" i="0" u="none" strike="noStrike" cap="none" normalizeH="0" baseline="0" dirty="0" smtClean="0">
                <a:ln>
                  <a:noFill/>
                </a:ln>
                <a:solidFill>
                  <a:schemeClr val="tx1"/>
                </a:solidFill>
                <a:effectLst/>
                <a:latin typeface="Arial" pitchFamily="34" charset="0"/>
              </a:endParaRPr>
            </a:p>
          </p:txBody>
        </p:sp>
        <p:sp>
          <p:nvSpPr>
            <p:cNvPr id="108" name="Rectangle 135"/>
            <p:cNvSpPr>
              <a:spLocks noChangeArrowheads="1"/>
            </p:cNvSpPr>
            <p:nvPr/>
          </p:nvSpPr>
          <p:spPr bwMode="auto">
            <a:xfrm>
              <a:off x="537563" y="3626795"/>
              <a:ext cx="884238"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1.0e6</a:t>
              </a:r>
              <a:endParaRPr kumimoji="0" lang="en-US" sz="1800" b="0" i="0" u="none" strike="noStrike" cap="none" normalizeH="0" baseline="0" dirty="0" smtClean="0">
                <a:ln>
                  <a:noFill/>
                </a:ln>
                <a:solidFill>
                  <a:schemeClr val="tx1"/>
                </a:solidFill>
                <a:effectLst/>
                <a:latin typeface="Arial" pitchFamily="34" charset="0"/>
              </a:endParaRPr>
            </a:p>
          </p:txBody>
        </p:sp>
        <p:sp>
          <p:nvSpPr>
            <p:cNvPr id="109" name="Rectangle 136"/>
            <p:cNvSpPr>
              <a:spLocks noChangeArrowheads="1"/>
            </p:cNvSpPr>
            <p:nvPr/>
          </p:nvSpPr>
          <p:spPr bwMode="auto">
            <a:xfrm>
              <a:off x="528510" y="3268020"/>
              <a:ext cx="884238"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2.0e6</a:t>
              </a:r>
              <a:endParaRPr kumimoji="0" lang="en-US" sz="1800" b="0" i="0" u="none" strike="noStrike" cap="none" normalizeH="0" baseline="0" dirty="0" smtClean="0">
                <a:ln>
                  <a:noFill/>
                </a:ln>
                <a:solidFill>
                  <a:schemeClr val="tx1"/>
                </a:solidFill>
                <a:effectLst/>
                <a:latin typeface="Arial" pitchFamily="34" charset="0"/>
              </a:endParaRPr>
            </a:p>
          </p:txBody>
        </p:sp>
        <p:sp>
          <p:nvSpPr>
            <p:cNvPr id="110" name="Rectangle 137"/>
            <p:cNvSpPr>
              <a:spLocks noChangeArrowheads="1"/>
            </p:cNvSpPr>
            <p:nvPr/>
          </p:nvSpPr>
          <p:spPr bwMode="auto">
            <a:xfrm>
              <a:off x="519457" y="2919886"/>
              <a:ext cx="884238"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3.0e6</a:t>
              </a:r>
              <a:endParaRPr kumimoji="0" lang="en-US" sz="1800" b="0" i="0" u="none" strike="noStrike" cap="none" normalizeH="0" baseline="0" dirty="0" smtClean="0">
                <a:ln>
                  <a:noFill/>
                </a:ln>
                <a:solidFill>
                  <a:schemeClr val="tx1"/>
                </a:solidFill>
                <a:effectLst/>
                <a:latin typeface="Arial" pitchFamily="34" charset="0"/>
              </a:endParaRPr>
            </a:p>
          </p:txBody>
        </p:sp>
        <p:sp>
          <p:nvSpPr>
            <p:cNvPr id="111" name="Rectangle 138"/>
            <p:cNvSpPr>
              <a:spLocks noChangeArrowheads="1"/>
            </p:cNvSpPr>
            <p:nvPr/>
          </p:nvSpPr>
          <p:spPr bwMode="auto">
            <a:xfrm>
              <a:off x="506628" y="2561111"/>
              <a:ext cx="884238"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4.0e6</a:t>
              </a:r>
              <a:endParaRPr kumimoji="0" lang="en-US" sz="1800" b="0" i="0" u="none" strike="noStrike" cap="none" normalizeH="0" baseline="0" dirty="0" smtClean="0">
                <a:ln>
                  <a:noFill/>
                </a:ln>
                <a:solidFill>
                  <a:schemeClr val="tx1"/>
                </a:solidFill>
                <a:effectLst/>
                <a:latin typeface="Arial" pitchFamily="34" charset="0"/>
              </a:endParaRPr>
            </a:p>
          </p:txBody>
        </p:sp>
        <p:sp>
          <p:nvSpPr>
            <p:cNvPr id="112" name="Rectangle 140"/>
            <p:cNvSpPr>
              <a:spLocks noChangeArrowheads="1"/>
            </p:cNvSpPr>
            <p:nvPr/>
          </p:nvSpPr>
          <p:spPr bwMode="auto">
            <a:xfrm rot="5400000">
              <a:off x="-652740" y="3820018"/>
              <a:ext cx="20351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Intensity, cps</a:t>
              </a:r>
              <a:endParaRPr kumimoji="0" lang="en-US" sz="1800" b="0" i="0" u="none" strike="noStrike" cap="none" normalizeH="0" baseline="0" dirty="0" smtClean="0">
                <a:ln>
                  <a:noFill/>
                </a:ln>
                <a:solidFill>
                  <a:schemeClr val="tx1"/>
                </a:solidFill>
                <a:effectLst/>
                <a:latin typeface="Arial" pitchFamily="34" charset="0"/>
              </a:endParaRPr>
            </a:p>
          </p:txBody>
        </p:sp>
        <p:sp>
          <p:nvSpPr>
            <p:cNvPr id="113" name="Freeform 142"/>
            <p:cNvSpPr>
              <a:spLocks/>
            </p:cNvSpPr>
            <p:nvPr/>
          </p:nvSpPr>
          <p:spPr bwMode="auto">
            <a:xfrm flipV="1">
              <a:off x="924099" y="2432051"/>
              <a:ext cx="4492625" cy="1635125"/>
            </a:xfrm>
            <a:custGeom>
              <a:avLst/>
              <a:gdLst>
                <a:gd name="T0" fmla="*/ 333 w 24183"/>
                <a:gd name="T1" fmla="*/ 3 h 22892"/>
                <a:gd name="T2" fmla="*/ 733 w 24183"/>
                <a:gd name="T3" fmla="*/ 2 h 22892"/>
                <a:gd name="T4" fmla="*/ 1134 w 24183"/>
                <a:gd name="T5" fmla="*/ 2 h 22892"/>
                <a:gd name="T6" fmla="*/ 1534 w 24183"/>
                <a:gd name="T7" fmla="*/ 1 h 22892"/>
                <a:gd name="T8" fmla="*/ 1934 w 24183"/>
                <a:gd name="T9" fmla="*/ 1 h 22892"/>
                <a:gd name="T10" fmla="*/ 2334 w 24183"/>
                <a:gd name="T11" fmla="*/ 1 h 22892"/>
                <a:gd name="T12" fmla="*/ 2735 w 24183"/>
                <a:gd name="T13" fmla="*/ 0 h 22892"/>
                <a:gd name="T14" fmla="*/ 3135 w 24183"/>
                <a:gd name="T15" fmla="*/ 0 h 22892"/>
                <a:gd name="T16" fmla="*/ 3535 w 24183"/>
                <a:gd name="T17" fmla="*/ 0 h 22892"/>
                <a:gd name="T18" fmla="*/ 3935 w 24183"/>
                <a:gd name="T19" fmla="*/ 2 h 22892"/>
                <a:gd name="T20" fmla="*/ 4336 w 24183"/>
                <a:gd name="T21" fmla="*/ 1 h 22892"/>
                <a:gd name="T22" fmla="*/ 4736 w 24183"/>
                <a:gd name="T23" fmla="*/ 2 h 22892"/>
                <a:gd name="T24" fmla="*/ 5136 w 24183"/>
                <a:gd name="T25" fmla="*/ 2 h 22892"/>
                <a:gd name="T26" fmla="*/ 5537 w 24183"/>
                <a:gd name="T27" fmla="*/ 3 h 22892"/>
                <a:gd name="T28" fmla="*/ 5937 w 24183"/>
                <a:gd name="T29" fmla="*/ 7 h 22892"/>
                <a:gd name="T30" fmla="*/ 6337 w 24183"/>
                <a:gd name="T31" fmla="*/ 3 h 22892"/>
                <a:gd name="T32" fmla="*/ 6737 w 24183"/>
                <a:gd name="T33" fmla="*/ 5 h 22892"/>
                <a:gd name="T34" fmla="*/ 7138 w 24183"/>
                <a:gd name="T35" fmla="*/ 21733 h 22892"/>
                <a:gd name="T36" fmla="*/ 7538 w 24183"/>
                <a:gd name="T37" fmla="*/ 1723 h 22892"/>
                <a:gd name="T38" fmla="*/ 7938 w 24183"/>
                <a:gd name="T39" fmla="*/ 360 h 22892"/>
                <a:gd name="T40" fmla="*/ 8338 w 24183"/>
                <a:gd name="T41" fmla="*/ 166 h 22892"/>
                <a:gd name="T42" fmla="*/ 8739 w 24183"/>
                <a:gd name="T43" fmla="*/ 86 h 22892"/>
                <a:gd name="T44" fmla="*/ 9139 w 24183"/>
                <a:gd name="T45" fmla="*/ 38 h 22892"/>
                <a:gd name="T46" fmla="*/ 9539 w 24183"/>
                <a:gd name="T47" fmla="*/ 45 h 22892"/>
                <a:gd name="T48" fmla="*/ 9940 w 24183"/>
                <a:gd name="T49" fmla="*/ 19 h 22892"/>
                <a:gd name="T50" fmla="*/ 10340 w 24183"/>
                <a:gd name="T51" fmla="*/ 21 h 22892"/>
                <a:gd name="T52" fmla="*/ 10740 w 24183"/>
                <a:gd name="T53" fmla="*/ 20 h 22892"/>
                <a:gd name="T54" fmla="*/ 11140 w 24183"/>
                <a:gd name="T55" fmla="*/ 25 h 22892"/>
                <a:gd name="T56" fmla="*/ 11541 w 24183"/>
                <a:gd name="T57" fmla="*/ 23 h 22892"/>
                <a:gd name="T58" fmla="*/ 11941 w 24183"/>
                <a:gd name="T59" fmla="*/ 16 h 22892"/>
                <a:gd name="T60" fmla="*/ 12341 w 24183"/>
                <a:gd name="T61" fmla="*/ 19 h 22892"/>
                <a:gd name="T62" fmla="*/ 12741 w 24183"/>
                <a:gd name="T63" fmla="*/ 76 h 22892"/>
                <a:gd name="T64" fmla="*/ 13142 w 24183"/>
                <a:gd name="T65" fmla="*/ 18 h 22892"/>
                <a:gd name="T66" fmla="*/ 13542 w 24183"/>
                <a:gd name="T67" fmla="*/ 62 h 22892"/>
                <a:gd name="T68" fmla="*/ 13942 w 24183"/>
                <a:gd name="T69" fmla="*/ 21 h 22892"/>
                <a:gd name="T70" fmla="*/ 14343 w 24183"/>
                <a:gd name="T71" fmla="*/ 19 h 22892"/>
                <a:gd name="T72" fmla="*/ 14743 w 24183"/>
                <a:gd name="T73" fmla="*/ 14 h 22892"/>
                <a:gd name="T74" fmla="*/ 15143 w 24183"/>
                <a:gd name="T75" fmla="*/ 15 h 22892"/>
                <a:gd name="T76" fmla="*/ 15543 w 24183"/>
                <a:gd name="T77" fmla="*/ 22 h 22892"/>
                <a:gd name="T78" fmla="*/ 15944 w 24183"/>
                <a:gd name="T79" fmla="*/ 17 h 22892"/>
                <a:gd name="T80" fmla="*/ 16344 w 24183"/>
                <a:gd name="T81" fmla="*/ 17 h 22892"/>
                <a:gd name="T82" fmla="*/ 16744 w 24183"/>
                <a:gd name="T83" fmla="*/ 14 h 22892"/>
                <a:gd name="T84" fmla="*/ 17144 w 24183"/>
                <a:gd name="T85" fmla="*/ 12 h 22892"/>
                <a:gd name="T86" fmla="*/ 17545 w 24183"/>
                <a:gd name="T87" fmla="*/ 12 h 22892"/>
                <a:gd name="T88" fmla="*/ 17945 w 24183"/>
                <a:gd name="T89" fmla="*/ 11 h 22892"/>
                <a:gd name="T90" fmla="*/ 18345 w 24183"/>
                <a:gd name="T91" fmla="*/ 10 h 22892"/>
                <a:gd name="T92" fmla="*/ 18745 w 24183"/>
                <a:gd name="T93" fmla="*/ 10 h 22892"/>
                <a:gd name="T94" fmla="*/ 19146 w 24183"/>
                <a:gd name="T95" fmla="*/ 14 h 22892"/>
                <a:gd name="T96" fmla="*/ 19546 w 24183"/>
                <a:gd name="T97" fmla="*/ 24 h 22892"/>
                <a:gd name="T98" fmla="*/ 19946 w 24183"/>
                <a:gd name="T99" fmla="*/ 21 h 22892"/>
                <a:gd name="T100" fmla="*/ 20347 w 24183"/>
                <a:gd name="T101" fmla="*/ 17 h 22892"/>
                <a:gd name="T102" fmla="*/ 20747 w 24183"/>
                <a:gd name="T103" fmla="*/ 21 h 22892"/>
                <a:gd name="T104" fmla="*/ 21147 w 24183"/>
                <a:gd name="T105" fmla="*/ 25 h 22892"/>
                <a:gd name="T106" fmla="*/ 21547 w 24183"/>
                <a:gd name="T107" fmla="*/ 22 h 22892"/>
                <a:gd name="T108" fmla="*/ 21948 w 24183"/>
                <a:gd name="T109" fmla="*/ 18 h 22892"/>
                <a:gd name="T110" fmla="*/ 22348 w 24183"/>
                <a:gd name="T111" fmla="*/ 22 h 22892"/>
                <a:gd name="T112" fmla="*/ 22748 w 24183"/>
                <a:gd name="T113" fmla="*/ 14 h 22892"/>
                <a:gd name="T114" fmla="*/ 23148 w 24183"/>
                <a:gd name="T115" fmla="*/ 9 h 22892"/>
                <a:gd name="T116" fmla="*/ 23549 w 24183"/>
                <a:gd name="T117" fmla="*/ 3 h 22892"/>
                <a:gd name="T118" fmla="*/ 23949 w 24183"/>
                <a:gd name="T119" fmla="*/ 2 h 22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183" h="22892">
                  <a:moveTo>
                    <a:pt x="0" y="4"/>
                  </a:moveTo>
                  <a:lnTo>
                    <a:pt x="0" y="4"/>
                  </a:lnTo>
                  <a:lnTo>
                    <a:pt x="33" y="4"/>
                  </a:lnTo>
                  <a:lnTo>
                    <a:pt x="66" y="4"/>
                  </a:lnTo>
                  <a:lnTo>
                    <a:pt x="100" y="4"/>
                  </a:lnTo>
                  <a:lnTo>
                    <a:pt x="133" y="4"/>
                  </a:lnTo>
                  <a:lnTo>
                    <a:pt x="166" y="4"/>
                  </a:lnTo>
                  <a:lnTo>
                    <a:pt x="200" y="4"/>
                  </a:lnTo>
                  <a:lnTo>
                    <a:pt x="233" y="4"/>
                  </a:lnTo>
                  <a:lnTo>
                    <a:pt x="266" y="3"/>
                  </a:lnTo>
                  <a:lnTo>
                    <a:pt x="300" y="3"/>
                  </a:lnTo>
                  <a:lnTo>
                    <a:pt x="333" y="3"/>
                  </a:lnTo>
                  <a:lnTo>
                    <a:pt x="366" y="3"/>
                  </a:lnTo>
                  <a:lnTo>
                    <a:pt x="400" y="3"/>
                  </a:lnTo>
                  <a:lnTo>
                    <a:pt x="433" y="3"/>
                  </a:lnTo>
                  <a:lnTo>
                    <a:pt x="466" y="3"/>
                  </a:lnTo>
                  <a:lnTo>
                    <a:pt x="500" y="3"/>
                  </a:lnTo>
                  <a:lnTo>
                    <a:pt x="533" y="3"/>
                  </a:lnTo>
                  <a:lnTo>
                    <a:pt x="567" y="3"/>
                  </a:lnTo>
                  <a:lnTo>
                    <a:pt x="600" y="3"/>
                  </a:lnTo>
                  <a:lnTo>
                    <a:pt x="633" y="3"/>
                  </a:lnTo>
                  <a:lnTo>
                    <a:pt x="667" y="2"/>
                  </a:lnTo>
                  <a:lnTo>
                    <a:pt x="700" y="2"/>
                  </a:lnTo>
                  <a:lnTo>
                    <a:pt x="733" y="2"/>
                  </a:lnTo>
                  <a:lnTo>
                    <a:pt x="767" y="2"/>
                  </a:lnTo>
                  <a:lnTo>
                    <a:pt x="800" y="2"/>
                  </a:lnTo>
                  <a:lnTo>
                    <a:pt x="833" y="2"/>
                  </a:lnTo>
                  <a:lnTo>
                    <a:pt x="867" y="2"/>
                  </a:lnTo>
                  <a:lnTo>
                    <a:pt x="900" y="2"/>
                  </a:lnTo>
                  <a:lnTo>
                    <a:pt x="933" y="2"/>
                  </a:lnTo>
                  <a:lnTo>
                    <a:pt x="967" y="1"/>
                  </a:lnTo>
                  <a:lnTo>
                    <a:pt x="1000" y="1"/>
                  </a:lnTo>
                  <a:lnTo>
                    <a:pt x="1034" y="2"/>
                  </a:lnTo>
                  <a:lnTo>
                    <a:pt x="1067" y="2"/>
                  </a:lnTo>
                  <a:lnTo>
                    <a:pt x="1100" y="2"/>
                  </a:lnTo>
                  <a:lnTo>
                    <a:pt x="1134" y="2"/>
                  </a:lnTo>
                  <a:lnTo>
                    <a:pt x="1167" y="1"/>
                  </a:lnTo>
                  <a:lnTo>
                    <a:pt x="1200" y="1"/>
                  </a:lnTo>
                  <a:lnTo>
                    <a:pt x="1234" y="1"/>
                  </a:lnTo>
                  <a:lnTo>
                    <a:pt x="1267" y="1"/>
                  </a:lnTo>
                  <a:lnTo>
                    <a:pt x="1300" y="1"/>
                  </a:lnTo>
                  <a:lnTo>
                    <a:pt x="1334" y="1"/>
                  </a:lnTo>
                  <a:lnTo>
                    <a:pt x="1367" y="1"/>
                  </a:lnTo>
                  <a:lnTo>
                    <a:pt x="1400" y="1"/>
                  </a:lnTo>
                  <a:lnTo>
                    <a:pt x="1434" y="0"/>
                  </a:lnTo>
                  <a:lnTo>
                    <a:pt x="1467" y="1"/>
                  </a:lnTo>
                  <a:lnTo>
                    <a:pt x="1501" y="1"/>
                  </a:lnTo>
                  <a:lnTo>
                    <a:pt x="1534" y="1"/>
                  </a:lnTo>
                  <a:lnTo>
                    <a:pt x="1567" y="1"/>
                  </a:lnTo>
                  <a:lnTo>
                    <a:pt x="1601" y="1"/>
                  </a:lnTo>
                  <a:lnTo>
                    <a:pt x="1634" y="1"/>
                  </a:lnTo>
                  <a:lnTo>
                    <a:pt x="1667" y="1"/>
                  </a:lnTo>
                  <a:lnTo>
                    <a:pt x="1701" y="1"/>
                  </a:lnTo>
                  <a:lnTo>
                    <a:pt x="1734" y="1"/>
                  </a:lnTo>
                  <a:lnTo>
                    <a:pt x="1767" y="1"/>
                  </a:lnTo>
                  <a:lnTo>
                    <a:pt x="1801" y="0"/>
                  </a:lnTo>
                  <a:lnTo>
                    <a:pt x="1834" y="0"/>
                  </a:lnTo>
                  <a:lnTo>
                    <a:pt x="1867" y="1"/>
                  </a:lnTo>
                  <a:lnTo>
                    <a:pt x="1901" y="1"/>
                  </a:lnTo>
                  <a:lnTo>
                    <a:pt x="1934" y="1"/>
                  </a:lnTo>
                  <a:lnTo>
                    <a:pt x="1967" y="1"/>
                  </a:lnTo>
                  <a:lnTo>
                    <a:pt x="2001" y="1"/>
                  </a:lnTo>
                  <a:lnTo>
                    <a:pt x="2034" y="1"/>
                  </a:lnTo>
                  <a:lnTo>
                    <a:pt x="2068" y="1"/>
                  </a:lnTo>
                  <a:lnTo>
                    <a:pt x="2101" y="1"/>
                  </a:lnTo>
                  <a:lnTo>
                    <a:pt x="2134" y="1"/>
                  </a:lnTo>
                  <a:lnTo>
                    <a:pt x="2168" y="1"/>
                  </a:lnTo>
                  <a:lnTo>
                    <a:pt x="2201" y="1"/>
                  </a:lnTo>
                  <a:lnTo>
                    <a:pt x="2234" y="1"/>
                  </a:lnTo>
                  <a:lnTo>
                    <a:pt x="2268" y="1"/>
                  </a:lnTo>
                  <a:lnTo>
                    <a:pt x="2301" y="1"/>
                  </a:lnTo>
                  <a:lnTo>
                    <a:pt x="2334" y="1"/>
                  </a:lnTo>
                  <a:lnTo>
                    <a:pt x="2368" y="1"/>
                  </a:lnTo>
                  <a:lnTo>
                    <a:pt x="2401" y="1"/>
                  </a:lnTo>
                  <a:lnTo>
                    <a:pt x="2434" y="1"/>
                  </a:lnTo>
                  <a:lnTo>
                    <a:pt x="2468" y="1"/>
                  </a:lnTo>
                  <a:lnTo>
                    <a:pt x="2501" y="1"/>
                  </a:lnTo>
                  <a:lnTo>
                    <a:pt x="2535" y="0"/>
                  </a:lnTo>
                  <a:lnTo>
                    <a:pt x="2568" y="0"/>
                  </a:lnTo>
                  <a:lnTo>
                    <a:pt x="2601" y="1"/>
                  </a:lnTo>
                  <a:lnTo>
                    <a:pt x="2635" y="1"/>
                  </a:lnTo>
                  <a:lnTo>
                    <a:pt x="2668" y="1"/>
                  </a:lnTo>
                  <a:lnTo>
                    <a:pt x="2701" y="1"/>
                  </a:lnTo>
                  <a:lnTo>
                    <a:pt x="2735" y="0"/>
                  </a:lnTo>
                  <a:lnTo>
                    <a:pt x="2768" y="0"/>
                  </a:lnTo>
                  <a:lnTo>
                    <a:pt x="2801" y="0"/>
                  </a:lnTo>
                  <a:lnTo>
                    <a:pt x="2835" y="0"/>
                  </a:lnTo>
                  <a:lnTo>
                    <a:pt x="2868" y="0"/>
                  </a:lnTo>
                  <a:lnTo>
                    <a:pt x="2901" y="0"/>
                  </a:lnTo>
                  <a:lnTo>
                    <a:pt x="2935" y="0"/>
                  </a:lnTo>
                  <a:lnTo>
                    <a:pt x="2968" y="0"/>
                  </a:lnTo>
                  <a:lnTo>
                    <a:pt x="3002" y="0"/>
                  </a:lnTo>
                  <a:lnTo>
                    <a:pt x="3035" y="0"/>
                  </a:lnTo>
                  <a:lnTo>
                    <a:pt x="3068" y="0"/>
                  </a:lnTo>
                  <a:lnTo>
                    <a:pt x="3102" y="0"/>
                  </a:lnTo>
                  <a:lnTo>
                    <a:pt x="3135" y="0"/>
                  </a:lnTo>
                  <a:lnTo>
                    <a:pt x="3168" y="0"/>
                  </a:lnTo>
                  <a:lnTo>
                    <a:pt x="3202" y="0"/>
                  </a:lnTo>
                  <a:lnTo>
                    <a:pt x="3235" y="0"/>
                  </a:lnTo>
                  <a:lnTo>
                    <a:pt x="3268" y="0"/>
                  </a:lnTo>
                  <a:lnTo>
                    <a:pt x="3302" y="0"/>
                  </a:lnTo>
                  <a:lnTo>
                    <a:pt x="3335" y="0"/>
                  </a:lnTo>
                  <a:lnTo>
                    <a:pt x="3368" y="0"/>
                  </a:lnTo>
                  <a:lnTo>
                    <a:pt x="3402" y="1"/>
                  </a:lnTo>
                  <a:lnTo>
                    <a:pt x="3435" y="1"/>
                  </a:lnTo>
                  <a:lnTo>
                    <a:pt x="3468" y="1"/>
                  </a:lnTo>
                  <a:lnTo>
                    <a:pt x="3502" y="0"/>
                  </a:lnTo>
                  <a:lnTo>
                    <a:pt x="3535" y="0"/>
                  </a:lnTo>
                  <a:lnTo>
                    <a:pt x="3569" y="0"/>
                  </a:lnTo>
                  <a:lnTo>
                    <a:pt x="3602" y="1"/>
                  </a:lnTo>
                  <a:lnTo>
                    <a:pt x="3635" y="1"/>
                  </a:lnTo>
                  <a:lnTo>
                    <a:pt x="3669" y="2"/>
                  </a:lnTo>
                  <a:lnTo>
                    <a:pt x="3702" y="2"/>
                  </a:lnTo>
                  <a:lnTo>
                    <a:pt x="3735" y="2"/>
                  </a:lnTo>
                  <a:lnTo>
                    <a:pt x="3769" y="2"/>
                  </a:lnTo>
                  <a:lnTo>
                    <a:pt x="3802" y="2"/>
                  </a:lnTo>
                  <a:lnTo>
                    <a:pt x="3835" y="2"/>
                  </a:lnTo>
                  <a:lnTo>
                    <a:pt x="3869" y="2"/>
                  </a:lnTo>
                  <a:lnTo>
                    <a:pt x="3902" y="2"/>
                  </a:lnTo>
                  <a:lnTo>
                    <a:pt x="3935" y="2"/>
                  </a:lnTo>
                  <a:lnTo>
                    <a:pt x="3969" y="2"/>
                  </a:lnTo>
                  <a:lnTo>
                    <a:pt x="4002" y="1"/>
                  </a:lnTo>
                  <a:lnTo>
                    <a:pt x="4036" y="1"/>
                  </a:lnTo>
                  <a:lnTo>
                    <a:pt x="4069" y="1"/>
                  </a:lnTo>
                  <a:lnTo>
                    <a:pt x="4102" y="1"/>
                  </a:lnTo>
                  <a:lnTo>
                    <a:pt x="4136" y="1"/>
                  </a:lnTo>
                  <a:lnTo>
                    <a:pt x="4169" y="1"/>
                  </a:lnTo>
                  <a:lnTo>
                    <a:pt x="4202" y="2"/>
                  </a:lnTo>
                  <a:lnTo>
                    <a:pt x="4236" y="2"/>
                  </a:lnTo>
                  <a:lnTo>
                    <a:pt x="4269" y="2"/>
                  </a:lnTo>
                  <a:lnTo>
                    <a:pt x="4302" y="1"/>
                  </a:lnTo>
                  <a:lnTo>
                    <a:pt x="4336" y="1"/>
                  </a:lnTo>
                  <a:lnTo>
                    <a:pt x="4369" y="1"/>
                  </a:lnTo>
                  <a:lnTo>
                    <a:pt x="4402" y="1"/>
                  </a:lnTo>
                  <a:lnTo>
                    <a:pt x="4436" y="1"/>
                  </a:lnTo>
                  <a:lnTo>
                    <a:pt x="4469" y="1"/>
                  </a:lnTo>
                  <a:lnTo>
                    <a:pt x="4503" y="1"/>
                  </a:lnTo>
                  <a:lnTo>
                    <a:pt x="4536" y="1"/>
                  </a:lnTo>
                  <a:lnTo>
                    <a:pt x="4569" y="1"/>
                  </a:lnTo>
                  <a:lnTo>
                    <a:pt x="4603" y="1"/>
                  </a:lnTo>
                  <a:lnTo>
                    <a:pt x="4636" y="1"/>
                  </a:lnTo>
                  <a:lnTo>
                    <a:pt x="4669" y="2"/>
                  </a:lnTo>
                  <a:lnTo>
                    <a:pt x="4703" y="2"/>
                  </a:lnTo>
                  <a:lnTo>
                    <a:pt x="4736" y="2"/>
                  </a:lnTo>
                  <a:lnTo>
                    <a:pt x="4769" y="1"/>
                  </a:lnTo>
                  <a:lnTo>
                    <a:pt x="4803" y="1"/>
                  </a:lnTo>
                  <a:lnTo>
                    <a:pt x="4836" y="1"/>
                  </a:lnTo>
                  <a:lnTo>
                    <a:pt x="4869" y="2"/>
                  </a:lnTo>
                  <a:lnTo>
                    <a:pt x="4903" y="2"/>
                  </a:lnTo>
                  <a:lnTo>
                    <a:pt x="4936" y="2"/>
                  </a:lnTo>
                  <a:lnTo>
                    <a:pt x="4970" y="2"/>
                  </a:lnTo>
                  <a:lnTo>
                    <a:pt x="5003" y="2"/>
                  </a:lnTo>
                  <a:lnTo>
                    <a:pt x="5036" y="2"/>
                  </a:lnTo>
                  <a:lnTo>
                    <a:pt x="5070" y="2"/>
                  </a:lnTo>
                  <a:lnTo>
                    <a:pt x="5103" y="2"/>
                  </a:lnTo>
                  <a:lnTo>
                    <a:pt x="5136" y="2"/>
                  </a:lnTo>
                  <a:lnTo>
                    <a:pt x="5170" y="2"/>
                  </a:lnTo>
                  <a:lnTo>
                    <a:pt x="5203" y="2"/>
                  </a:lnTo>
                  <a:lnTo>
                    <a:pt x="5236" y="2"/>
                  </a:lnTo>
                  <a:lnTo>
                    <a:pt x="5270" y="2"/>
                  </a:lnTo>
                  <a:lnTo>
                    <a:pt x="5303" y="2"/>
                  </a:lnTo>
                  <a:lnTo>
                    <a:pt x="5336" y="2"/>
                  </a:lnTo>
                  <a:lnTo>
                    <a:pt x="5370" y="2"/>
                  </a:lnTo>
                  <a:lnTo>
                    <a:pt x="5403" y="2"/>
                  </a:lnTo>
                  <a:lnTo>
                    <a:pt x="5436" y="2"/>
                  </a:lnTo>
                  <a:lnTo>
                    <a:pt x="5470" y="1"/>
                  </a:lnTo>
                  <a:lnTo>
                    <a:pt x="5503" y="2"/>
                  </a:lnTo>
                  <a:lnTo>
                    <a:pt x="5537" y="3"/>
                  </a:lnTo>
                  <a:lnTo>
                    <a:pt x="5570" y="4"/>
                  </a:lnTo>
                  <a:lnTo>
                    <a:pt x="5603" y="4"/>
                  </a:lnTo>
                  <a:lnTo>
                    <a:pt x="5637" y="6"/>
                  </a:lnTo>
                  <a:lnTo>
                    <a:pt x="5670" y="7"/>
                  </a:lnTo>
                  <a:lnTo>
                    <a:pt x="5703" y="9"/>
                  </a:lnTo>
                  <a:lnTo>
                    <a:pt x="5737" y="10"/>
                  </a:lnTo>
                  <a:lnTo>
                    <a:pt x="5770" y="11"/>
                  </a:lnTo>
                  <a:lnTo>
                    <a:pt x="5803" y="11"/>
                  </a:lnTo>
                  <a:lnTo>
                    <a:pt x="5837" y="9"/>
                  </a:lnTo>
                  <a:lnTo>
                    <a:pt x="5870" y="8"/>
                  </a:lnTo>
                  <a:lnTo>
                    <a:pt x="5903" y="8"/>
                  </a:lnTo>
                  <a:lnTo>
                    <a:pt x="5937" y="7"/>
                  </a:lnTo>
                  <a:lnTo>
                    <a:pt x="5970" y="6"/>
                  </a:lnTo>
                  <a:lnTo>
                    <a:pt x="6004" y="5"/>
                  </a:lnTo>
                  <a:lnTo>
                    <a:pt x="6037" y="4"/>
                  </a:lnTo>
                  <a:lnTo>
                    <a:pt x="6070" y="4"/>
                  </a:lnTo>
                  <a:lnTo>
                    <a:pt x="6104" y="4"/>
                  </a:lnTo>
                  <a:lnTo>
                    <a:pt x="6137" y="3"/>
                  </a:lnTo>
                  <a:lnTo>
                    <a:pt x="6170" y="4"/>
                  </a:lnTo>
                  <a:lnTo>
                    <a:pt x="6204" y="4"/>
                  </a:lnTo>
                  <a:lnTo>
                    <a:pt x="6237" y="4"/>
                  </a:lnTo>
                  <a:lnTo>
                    <a:pt x="6270" y="4"/>
                  </a:lnTo>
                  <a:lnTo>
                    <a:pt x="6304" y="3"/>
                  </a:lnTo>
                  <a:lnTo>
                    <a:pt x="6337" y="3"/>
                  </a:lnTo>
                  <a:lnTo>
                    <a:pt x="6370" y="3"/>
                  </a:lnTo>
                  <a:lnTo>
                    <a:pt x="6404" y="2"/>
                  </a:lnTo>
                  <a:lnTo>
                    <a:pt x="6437" y="2"/>
                  </a:lnTo>
                  <a:lnTo>
                    <a:pt x="6471" y="2"/>
                  </a:lnTo>
                  <a:lnTo>
                    <a:pt x="6504" y="2"/>
                  </a:lnTo>
                  <a:lnTo>
                    <a:pt x="6537" y="2"/>
                  </a:lnTo>
                  <a:lnTo>
                    <a:pt x="6571" y="2"/>
                  </a:lnTo>
                  <a:lnTo>
                    <a:pt x="6604" y="3"/>
                  </a:lnTo>
                  <a:lnTo>
                    <a:pt x="6637" y="3"/>
                  </a:lnTo>
                  <a:lnTo>
                    <a:pt x="6671" y="4"/>
                  </a:lnTo>
                  <a:lnTo>
                    <a:pt x="6704" y="5"/>
                  </a:lnTo>
                  <a:lnTo>
                    <a:pt x="6737" y="5"/>
                  </a:lnTo>
                  <a:lnTo>
                    <a:pt x="6771" y="6"/>
                  </a:lnTo>
                  <a:lnTo>
                    <a:pt x="6804" y="7"/>
                  </a:lnTo>
                  <a:lnTo>
                    <a:pt x="6837" y="9"/>
                  </a:lnTo>
                  <a:lnTo>
                    <a:pt x="6871" y="13"/>
                  </a:lnTo>
                  <a:lnTo>
                    <a:pt x="6904" y="24"/>
                  </a:lnTo>
                  <a:lnTo>
                    <a:pt x="6938" y="81"/>
                  </a:lnTo>
                  <a:lnTo>
                    <a:pt x="6971" y="412"/>
                  </a:lnTo>
                  <a:lnTo>
                    <a:pt x="7004" y="1809"/>
                  </a:lnTo>
                  <a:lnTo>
                    <a:pt x="7038" y="5563"/>
                  </a:lnTo>
                  <a:lnTo>
                    <a:pt x="7071" y="11734"/>
                  </a:lnTo>
                  <a:lnTo>
                    <a:pt x="7104" y="17916"/>
                  </a:lnTo>
                  <a:lnTo>
                    <a:pt x="7138" y="21733"/>
                  </a:lnTo>
                  <a:lnTo>
                    <a:pt x="7171" y="22892"/>
                  </a:lnTo>
                  <a:lnTo>
                    <a:pt x="7204" y="21636"/>
                  </a:lnTo>
                  <a:lnTo>
                    <a:pt x="7238" y="18520"/>
                  </a:lnTo>
                  <a:lnTo>
                    <a:pt x="7271" y="15159"/>
                  </a:lnTo>
                  <a:lnTo>
                    <a:pt x="7304" y="12294"/>
                  </a:lnTo>
                  <a:lnTo>
                    <a:pt x="7338" y="9320"/>
                  </a:lnTo>
                  <a:lnTo>
                    <a:pt x="7371" y="6442"/>
                  </a:lnTo>
                  <a:lnTo>
                    <a:pt x="7404" y="4476"/>
                  </a:lnTo>
                  <a:lnTo>
                    <a:pt x="7438" y="3397"/>
                  </a:lnTo>
                  <a:lnTo>
                    <a:pt x="7471" y="2718"/>
                  </a:lnTo>
                  <a:lnTo>
                    <a:pt x="7505" y="2168"/>
                  </a:lnTo>
                  <a:lnTo>
                    <a:pt x="7538" y="1723"/>
                  </a:lnTo>
                  <a:lnTo>
                    <a:pt x="7571" y="1430"/>
                  </a:lnTo>
                  <a:lnTo>
                    <a:pt x="7605" y="1224"/>
                  </a:lnTo>
                  <a:lnTo>
                    <a:pt x="7638" y="1007"/>
                  </a:lnTo>
                  <a:lnTo>
                    <a:pt x="7671" y="825"/>
                  </a:lnTo>
                  <a:lnTo>
                    <a:pt x="7705" y="776"/>
                  </a:lnTo>
                  <a:lnTo>
                    <a:pt x="7738" y="806"/>
                  </a:lnTo>
                  <a:lnTo>
                    <a:pt x="7771" y="767"/>
                  </a:lnTo>
                  <a:lnTo>
                    <a:pt x="7805" y="640"/>
                  </a:lnTo>
                  <a:lnTo>
                    <a:pt x="7838" y="528"/>
                  </a:lnTo>
                  <a:lnTo>
                    <a:pt x="7871" y="466"/>
                  </a:lnTo>
                  <a:lnTo>
                    <a:pt x="7905" y="415"/>
                  </a:lnTo>
                  <a:lnTo>
                    <a:pt x="7938" y="360"/>
                  </a:lnTo>
                  <a:lnTo>
                    <a:pt x="7972" y="313"/>
                  </a:lnTo>
                  <a:lnTo>
                    <a:pt x="8005" y="283"/>
                  </a:lnTo>
                  <a:lnTo>
                    <a:pt x="8038" y="260"/>
                  </a:lnTo>
                  <a:lnTo>
                    <a:pt x="8072" y="231"/>
                  </a:lnTo>
                  <a:lnTo>
                    <a:pt x="8105" y="205"/>
                  </a:lnTo>
                  <a:lnTo>
                    <a:pt x="8138" y="194"/>
                  </a:lnTo>
                  <a:lnTo>
                    <a:pt x="8172" y="193"/>
                  </a:lnTo>
                  <a:lnTo>
                    <a:pt x="8205" y="194"/>
                  </a:lnTo>
                  <a:lnTo>
                    <a:pt x="8238" y="200"/>
                  </a:lnTo>
                  <a:lnTo>
                    <a:pt x="8272" y="202"/>
                  </a:lnTo>
                  <a:lnTo>
                    <a:pt x="8305" y="187"/>
                  </a:lnTo>
                  <a:lnTo>
                    <a:pt x="8338" y="166"/>
                  </a:lnTo>
                  <a:lnTo>
                    <a:pt x="8372" y="155"/>
                  </a:lnTo>
                  <a:lnTo>
                    <a:pt x="8405" y="159"/>
                  </a:lnTo>
                  <a:lnTo>
                    <a:pt x="8439" y="165"/>
                  </a:lnTo>
                  <a:lnTo>
                    <a:pt x="8472" y="158"/>
                  </a:lnTo>
                  <a:lnTo>
                    <a:pt x="8505" y="135"/>
                  </a:lnTo>
                  <a:lnTo>
                    <a:pt x="8539" y="109"/>
                  </a:lnTo>
                  <a:lnTo>
                    <a:pt x="8572" y="94"/>
                  </a:lnTo>
                  <a:lnTo>
                    <a:pt x="8605" y="94"/>
                  </a:lnTo>
                  <a:lnTo>
                    <a:pt x="8639" y="93"/>
                  </a:lnTo>
                  <a:lnTo>
                    <a:pt x="8672" y="86"/>
                  </a:lnTo>
                  <a:lnTo>
                    <a:pt x="8705" y="83"/>
                  </a:lnTo>
                  <a:lnTo>
                    <a:pt x="8739" y="86"/>
                  </a:lnTo>
                  <a:lnTo>
                    <a:pt x="8772" y="88"/>
                  </a:lnTo>
                  <a:lnTo>
                    <a:pt x="8805" y="89"/>
                  </a:lnTo>
                  <a:lnTo>
                    <a:pt x="8839" y="92"/>
                  </a:lnTo>
                  <a:lnTo>
                    <a:pt x="8872" y="98"/>
                  </a:lnTo>
                  <a:lnTo>
                    <a:pt x="8906" y="100"/>
                  </a:lnTo>
                  <a:lnTo>
                    <a:pt x="8939" y="93"/>
                  </a:lnTo>
                  <a:lnTo>
                    <a:pt x="8972" y="77"/>
                  </a:lnTo>
                  <a:lnTo>
                    <a:pt x="9006" y="64"/>
                  </a:lnTo>
                  <a:lnTo>
                    <a:pt x="9039" y="62"/>
                  </a:lnTo>
                  <a:lnTo>
                    <a:pt x="9072" y="59"/>
                  </a:lnTo>
                  <a:lnTo>
                    <a:pt x="9106" y="47"/>
                  </a:lnTo>
                  <a:lnTo>
                    <a:pt x="9139" y="38"/>
                  </a:lnTo>
                  <a:lnTo>
                    <a:pt x="9172" y="39"/>
                  </a:lnTo>
                  <a:lnTo>
                    <a:pt x="9206" y="45"/>
                  </a:lnTo>
                  <a:lnTo>
                    <a:pt x="9239" y="47"/>
                  </a:lnTo>
                  <a:lnTo>
                    <a:pt x="9272" y="46"/>
                  </a:lnTo>
                  <a:lnTo>
                    <a:pt x="9306" y="45"/>
                  </a:lnTo>
                  <a:lnTo>
                    <a:pt x="9339" y="45"/>
                  </a:lnTo>
                  <a:lnTo>
                    <a:pt x="9372" y="45"/>
                  </a:lnTo>
                  <a:lnTo>
                    <a:pt x="9406" y="42"/>
                  </a:lnTo>
                  <a:lnTo>
                    <a:pt x="9439" y="38"/>
                  </a:lnTo>
                  <a:lnTo>
                    <a:pt x="9473" y="41"/>
                  </a:lnTo>
                  <a:lnTo>
                    <a:pt x="9506" y="46"/>
                  </a:lnTo>
                  <a:lnTo>
                    <a:pt x="9539" y="45"/>
                  </a:lnTo>
                  <a:lnTo>
                    <a:pt x="9573" y="40"/>
                  </a:lnTo>
                  <a:lnTo>
                    <a:pt x="9606" y="35"/>
                  </a:lnTo>
                  <a:lnTo>
                    <a:pt x="9639" y="36"/>
                  </a:lnTo>
                  <a:lnTo>
                    <a:pt x="9673" y="38"/>
                  </a:lnTo>
                  <a:lnTo>
                    <a:pt x="9706" y="34"/>
                  </a:lnTo>
                  <a:lnTo>
                    <a:pt x="9739" y="26"/>
                  </a:lnTo>
                  <a:lnTo>
                    <a:pt x="9773" y="22"/>
                  </a:lnTo>
                  <a:lnTo>
                    <a:pt x="9806" y="22"/>
                  </a:lnTo>
                  <a:lnTo>
                    <a:pt x="9839" y="24"/>
                  </a:lnTo>
                  <a:lnTo>
                    <a:pt x="9873" y="23"/>
                  </a:lnTo>
                  <a:lnTo>
                    <a:pt x="9906" y="20"/>
                  </a:lnTo>
                  <a:lnTo>
                    <a:pt x="9940" y="19"/>
                  </a:lnTo>
                  <a:lnTo>
                    <a:pt x="9973" y="18"/>
                  </a:lnTo>
                  <a:lnTo>
                    <a:pt x="10006" y="18"/>
                  </a:lnTo>
                  <a:lnTo>
                    <a:pt x="10040" y="19"/>
                  </a:lnTo>
                  <a:lnTo>
                    <a:pt x="10073" y="22"/>
                  </a:lnTo>
                  <a:lnTo>
                    <a:pt x="10106" y="24"/>
                  </a:lnTo>
                  <a:lnTo>
                    <a:pt x="10140" y="24"/>
                  </a:lnTo>
                  <a:lnTo>
                    <a:pt x="10173" y="21"/>
                  </a:lnTo>
                  <a:lnTo>
                    <a:pt x="10206" y="20"/>
                  </a:lnTo>
                  <a:lnTo>
                    <a:pt x="10240" y="20"/>
                  </a:lnTo>
                  <a:lnTo>
                    <a:pt x="10273" y="20"/>
                  </a:lnTo>
                  <a:lnTo>
                    <a:pt x="10306" y="20"/>
                  </a:lnTo>
                  <a:lnTo>
                    <a:pt x="10340" y="21"/>
                  </a:lnTo>
                  <a:lnTo>
                    <a:pt x="10373" y="20"/>
                  </a:lnTo>
                  <a:lnTo>
                    <a:pt x="10407" y="19"/>
                  </a:lnTo>
                  <a:lnTo>
                    <a:pt x="10440" y="19"/>
                  </a:lnTo>
                  <a:lnTo>
                    <a:pt x="10473" y="20"/>
                  </a:lnTo>
                  <a:lnTo>
                    <a:pt x="10507" y="21"/>
                  </a:lnTo>
                  <a:lnTo>
                    <a:pt x="10540" y="21"/>
                  </a:lnTo>
                  <a:lnTo>
                    <a:pt x="10573" y="20"/>
                  </a:lnTo>
                  <a:lnTo>
                    <a:pt x="10607" y="21"/>
                  </a:lnTo>
                  <a:lnTo>
                    <a:pt x="10640" y="23"/>
                  </a:lnTo>
                  <a:lnTo>
                    <a:pt x="10673" y="22"/>
                  </a:lnTo>
                  <a:lnTo>
                    <a:pt x="10707" y="20"/>
                  </a:lnTo>
                  <a:lnTo>
                    <a:pt x="10740" y="20"/>
                  </a:lnTo>
                  <a:lnTo>
                    <a:pt x="10773" y="22"/>
                  </a:lnTo>
                  <a:lnTo>
                    <a:pt x="10807" y="24"/>
                  </a:lnTo>
                  <a:lnTo>
                    <a:pt x="10840" y="27"/>
                  </a:lnTo>
                  <a:lnTo>
                    <a:pt x="10874" y="28"/>
                  </a:lnTo>
                  <a:lnTo>
                    <a:pt x="10907" y="26"/>
                  </a:lnTo>
                  <a:lnTo>
                    <a:pt x="10940" y="22"/>
                  </a:lnTo>
                  <a:lnTo>
                    <a:pt x="10974" y="20"/>
                  </a:lnTo>
                  <a:lnTo>
                    <a:pt x="11007" y="22"/>
                  </a:lnTo>
                  <a:lnTo>
                    <a:pt x="11040" y="24"/>
                  </a:lnTo>
                  <a:lnTo>
                    <a:pt x="11074" y="23"/>
                  </a:lnTo>
                  <a:lnTo>
                    <a:pt x="11107" y="23"/>
                  </a:lnTo>
                  <a:lnTo>
                    <a:pt x="11140" y="25"/>
                  </a:lnTo>
                  <a:lnTo>
                    <a:pt x="11174" y="25"/>
                  </a:lnTo>
                  <a:lnTo>
                    <a:pt x="11207" y="24"/>
                  </a:lnTo>
                  <a:lnTo>
                    <a:pt x="11240" y="22"/>
                  </a:lnTo>
                  <a:lnTo>
                    <a:pt x="11274" y="20"/>
                  </a:lnTo>
                  <a:lnTo>
                    <a:pt x="11307" y="21"/>
                  </a:lnTo>
                  <a:lnTo>
                    <a:pt x="11340" y="21"/>
                  </a:lnTo>
                  <a:lnTo>
                    <a:pt x="11374" y="22"/>
                  </a:lnTo>
                  <a:lnTo>
                    <a:pt x="11407" y="23"/>
                  </a:lnTo>
                  <a:lnTo>
                    <a:pt x="11441" y="24"/>
                  </a:lnTo>
                  <a:lnTo>
                    <a:pt x="11474" y="24"/>
                  </a:lnTo>
                  <a:lnTo>
                    <a:pt x="11507" y="23"/>
                  </a:lnTo>
                  <a:lnTo>
                    <a:pt x="11541" y="23"/>
                  </a:lnTo>
                  <a:lnTo>
                    <a:pt x="11574" y="22"/>
                  </a:lnTo>
                  <a:lnTo>
                    <a:pt x="11607" y="22"/>
                  </a:lnTo>
                  <a:lnTo>
                    <a:pt x="11641" y="24"/>
                  </a:lnTo>
                  <a:lnTo>
                    <a:pt x="11674" y="25"/>
                  </a:lnTo>
                  <a:lnTo>
                    <a:pt x="11707" y="23"/>
                  </a:lnTo>
                  <a:lnTo>
                    <a:pt x="11741" y="20"/>
                  </a:lnTo>
                  <a:lnTo>
                    <a:pt x="11774" y="18"/>
                  </a:lnTo>
                  <a:lnTo>
                    <a:pt x="11807" y="18"/>
                  </a:lnTo>
                  <a:lnTo>
                    <a:pt x="11841" y="19"/>
                  </a:lnTo>
                  <a:lnTo>
                    <a:pt x="11874" y="19"/>
                  </a:lnTo>
                  <a:lnTo>
                    <a:pt x="11908" y="17"/>
                  </a:lnTo>
                  <a:lnTo>
                    <a:pt x="11941" y="16"/>
                  </a:lnTo>
                  <a:lnTo>
                    <a:pt x="11974" y="16"/>
                  </a:lnTo>
                  <a:lnTo>
                    <a:pt x="12008" y="18"/>
                  </a:lnTo>
                  <a:lnTo>
                    <a:pt x="12041" y="20"/>
                  </a:lnTo>
                  <a:lnTo>
                    <a:pt x="12074" y="19"/>
                  </a:lnTo>
                  <a:lnTo>
                    <a:pt x="12108" y="18"/>
                  </a:lnTo>
                  <a:lnTo>
                    <a:pt x="12141" y="17"/>
                  </a:lnTo>
                  <a:lnTo>
                    <a:pt x="12174" y="17"/>
                  </a:lnTo>
                  <a:lnTo>
                    <a:pt x="12208" y="17"/>
                  </a:lnTo>
                  <a:lnTo>
                    <a:pt x="12241" y="18"/>
                  </a:lnTo>
                  <a:lnTo>
                    <a:pt x="12274" y="20"/>
                  </a:lnTo>
                  <a:lnTo>
                    <a:pt x="12308" y="20"/>
                  </a:lnTo>
                  <a:lnTo>
                    <a:pt x="12341" y="19"/>
                  </a:lnTo>
                  <a:lnTo>
                    <a:pt x="12375" y="19"/>
                  </a:lnTo>
                  <a:lnTo>
                    <a:pt x="12408" y="18"/>
                  </a:lnTo>
                  <a:lnTo>
                    <a:pt x="12441" y="17"/>
                  </a:lnTo>
                  <a:lnTo>
                    <a:pt x="12475" y="17"/>
                  </a:lnTo>
                  <a:lnTo>
                    <a:pt x="12508" y="17"/>
                  </a:lnTo>
                  <a:lnTo>
                    <a:pt x="12541" y="17"/>
                  </a:lnTo>
                  <a:lnTo>
                    <a:pt x="12575" y="17"/>
                  </a:lnTo>
                  <a:lnTo>
                    <a:pt x="12608" y="18"/>
                  </a:lnTo>
                  <a:lnTo>
                    <a:pt x="12641" y="21"/>
                  </a:lnTo>
                  <a:lnTo>
                    <a:pt x="12675" y="30"/>
                  </a:lnTo>
                  <a:lnTo>
                    <a:pt x="12708" y="48"/>
                  </a:lnTo>
                  <a:lnTo>
                    <a:pt x="12741" y="76"/>
                  </a:lnTo>
                  <a:lnTo>
                    <a:pt x="12775" y="114"/>
                  </a:lnTo>
                  <a:lnTo>
                    <a:pt x="12808" y="145"/>
                  </a:lnTo>
                  <a:lnTo>
                    <a:pt x="12842" y="147"/>
                  </a:lnTo>
                  <a:lnTo>
                    <a:pt x="12875" y="124"/>
                  </a:lnTo>
                  <a:lnTo>
                    <a:pt x="12908" y="99"/>
                  </a:lnTo>
                  <a:lnTo>
                    <a:pt x="12942" y="78"/>
                  </a:lnTo>
                  <a:lnTo>
                    <a:pt x="12975" y="60"/>
                  </a:lnTo>
                  <a:lnTo>
                    <a:pt x="13008" y="41"/>
                  </a:lnTo>
                  <a:lnTo>
                    <a:pt x="13042" y="25"/>
                  </a:lnTo>
                  <a:lnTo>
                    <a:pt x="13075" y="17"/>
                  </a:lnTo>
                  <a:lnTo>
                    <a:pt x="13108" y="15"/>
                  </a:lnTo>
                  <a:lnTo>
                    <a:pt x="13142" y="18"/>
                  </a:lnTo>
                  <a:lnTo>
                    <a:pt x="13175" y="29"/>
                  </a:lnTo>
                  <a:lnTo>
                    <a:pt x="13208" y="50"/>
                  </a:lnTo>
                  <a:lnTo>
                    <a:pt x="13242" y="77"/>
                  </a:lnTo>
                  <a:lnTo>
                    <a:pt x="13275" y="99"/>
                  </a:lnTo>
                  <a:lnTo>
                    <a:pt x="13309" y="118"/>
                  </a:lnTo>
                  <a:lnTo>
                    <a:pt x="13342" y="140"/>
                  </a:lnTo>
                  <a:lnTo>
                    <a:pt x="13375" y="152"/>
                  </a:lnTo>
                  <a:lnTo>
                    <a:pt x="13409" y="140"/>
                  </a:lnTo>
                  <a:lnTo>
                    <a:pt x="13442" y="115"/>
                  </a:lnTo>
                  <a:lnTo>
                    <a:pt x="13475" y="96"/>
                  </a:lnTo>
                  <a:lnTo>
                    <a:pt x="13509" y="80"/>
                  </a:lnTo>
                  <a:lnTo>
                    <a:pt x="13542" y="62"/>
                  </a:lnTo>
                  <a:lnTo>
                    <a:pt x="13575" y="49"/>
                  </a:lnTo>
                  <a:lnTo>
                    <a:pt x="13609" y="42"/>
                  </a:lnTo>
                  <a:lnTo>
                    <a:pt x="13642" y="38"/>
                  </a:lnTo>
                  <a:lnTo>
                    <a:pt x="13675" y="34"/>
                  </a:lnTo>
                  <a:lnTo>
                    <a:pt x="13709" y="31"/>
                  </a:lnTo>
                  <a:lnTo>
                    <a:pt x="13742" y="28"/>
                  </a:lnTo>
                  <a:lnTo>
                    <a:pt x="13775" y="25"/>
                  </a:lnTo>
                  <a:lnTo>
                    <a:pt x="13809" y="23"/>
                  </a:lnTo>
                  <a:lnTo>
                    <a:pt x="13842" y="22"/>
                  </a:lnTo>
                  <a:lnTo>
                    <a:pt x="13876" y="21"/>
                  </a:lnTo>
                  <a:lnTo>
                    <a:pt x="13909" y="21"/>
                  </a:lnTo>
                  <a:lnTo>
                    <a:pt x="13942" y="21"/>
                  </a:lnTo>
                  <a:lnTo>
                    <a:pt x="13976" y="20"/>
                  </a:lnTo>
                  <a:lnTo>
                    <a:pt x="14009" y="19"/>
                  </a:lnTo>
                  <a:lnTo>
                    <a:pt x="14042" y="21"/>
                  </a:lnTo>
                  <a:lnTo>
                    <a:pt x="14076" y="24"/>
                  </a:lnTo>
                  <a:lnTo>
                    <a:pt x="14109" y="25"/>
                  </a:lnTo>
                  <a:lnTo>
                    <a:pt x="14142" y="26"/>
                  </a:lnTo>
                  <a:lnTo>
                    <a:pt x="14176" y="26"/>
                  </a:lnTo>
                  <a:lnTo>
                    <a:pt x="14209" y="27"/>
                  </a:lnTo>
                  <a:lnTo>
                    <a:pt x="14242" y="26"/>
                  </a:lnTo>
                  <a:lnTo>
                    <a:pt x="14276" y="25"/>
                  </a:lnTo>
                  <a:lnTo>
                    <a:pt x="14309" y="23"/>
                  </a:lnTo>
                  <a:lnTo>
                    <a:pt x="14343" y="19"/>
                  </a:lnTo>
                  <a:lnTo>
                    <a:pt x="14376" y="16"/>
                  </a:lnTo>
                  <a:lnTo>
                    <a:pt x="14409" y="16"/>
                  </a:lnTo>
                  <a:lnTo>
                    <a:pt x="14443" y="16"/>
                  </a:lnTo>
                  <a:lnTo>
                    <a:pt x="14476" y="15"/>
                  </a:lnTo>
                  <a:lnTo>
                    <a:pt x="14509" y="15"/>
                  </a:lnTo>
                  <a:lnTo>
                    <a:pt x="14543" y="16"/>
                  </a:lnTo>
                  <a:lnTo>
                    <a:pt x="14576" y="17"/>
                  </a:lnTo>
                  <a:lnTo>
                    <a:pt x="14609" y="18"/>
                  </a:lnTo>
                  <a:lnTo>
                    <a:pt x="14643" y="17"/>
                  </a:lnTo>
                  <a:lnTo>
                    <a:pt x="14676" y="16"/>
                  </a:lnTo>
                  <a:lnTo>
                    <a:pt x="14709" y="15"/>
                  </a:lnTo>
                  <a:lnTo>
                    <a:pt x="14743" y="14"/>
                  </a:lnTo>
                  <a:lnTo>
                    <a:pt x="14776" y="13"/>
                  </a:lnTo>
                  <a:lnTo>
                    <a:pt x="14810" y="13"/>
                  </a:lnTo>
                  <a:lnTo>
                    <a:pt x="14843" y="14"/>
                  </a:lnTo>
                  <a:lnTo>
                    <a:pt x="14876" y="14"/>
                  </a:lnTo>
                  <a:lnTo>
                    <a:pt x="14910" y="14"/>
                  </a:lnTo>
                  <a:lnTo>
                    <a:pt x="14943" y="13"/>
                  </a:lnTo>
                  <a:lnTo>
                    <a:pt x="14976" y="12"/>
                  </a:lnTo>
                  <a:lnTo>
                    <a:pt x="15010" y="12"/>
                  </a:lnTo>
                  <a:lnTo>
                    <a:pt x="15043" y="13"/>
                  </a:lnTo>
                  <a:lnTo>
                    <a:pt x="15076" y="15"/>
                  </a:lnTo>
                  <a:lnTo>
                    <a:pt x="15110" y="16"/>
                  </a:lnTo>
                  <a:lnTo>
                    <a:pt x="15143" y="15"/>
                  </a:lnTo>
                  <a:lnTo>
                    <a:pt x="15176" y="14"/>
                  </a:lnTo>
                  <a:lnTo>
                    <a:pt x="15210" y="14"/>
                  </a:lnTo>
                  <a:lnTo>
                    <a:pt x="15243" y="16"/>
                  </a:lnTo>
                  <a:lnTo>
                    <a:pt x="15276" y="17"/>
                  </a:lnTo>
                  <a:lnTo>
                    <a:pt x="15310" y="18"/>
                  </a:lnTo>
                  <a:lnTo>
                    <a:pt x="15343" y="20"/>
                  </a:lnTo>
                  <a:lnTo>
                    <a:pt x="15377" y="22"/>
                  </a:lnTo>
                  <a:lnTo>
                    <a:pt x="15410" y="24"/>
                  </a:lnTo>
                  <a:lnTo>
                    <a:pt x="15443" y="23"/>
                  </a:lnTo>
                  <a:lnTo>
                    <a:pt x="15477" y="23"/>
                  </a:lnTo>
                  <a:lnTo>
                    <a:pt x="15510" y="22"/>
                  </a:lnTo>
                  <a:lnTo>
                    <a:pt x="15543" y="22"/>
                  </a:lnTo>
                  <a:lnTo>
                    <a:pt x="15577" y="22"/>
                  </a:lnTo>
                  <a:lnTo>
                    <a:pt x="15610" y="20"/>
                  </a:lnTo>
                  <a:lnTo>
                    <a:pt x="15643" y="18"/>
                  </a:lnTo>
                  <a:lnTo>
                    <a:pt x="15677" y="18"/>
                  </a:lnTo>
                  <a:lnTo>
                    <a:pt x="15710" y="20"/>
                  </a:lnTo>
                  <a:lnTo>
                    <a:pt x="15743" y="21"/>
                  </a:lnTo>
                  <a:lnTo>
                    <a:pt x="15777" y="20"/>
                  </a:lnTo>
                  <a:lnTo>
                    <a:pt x="15810" y="17"/>
                  </a:lnTo>
                  <a:lnTo>
                    <a:pt x="15844" y="16"/>
                  </a:lnTo>
                  <a:lnTo>
                    <a:pt x="15877" y="17"/>
                  </a:lnTo>
                  <a:lnTo>
                    <a:pt x="15910" y="18"/>
                  </a:lnTo>
                  <a:lnTo>
                    <a:pt x="15944" y="17"/>
                  </a:lnTo>
                  <a:lnTo>
                    <a:pt x="15977" y="14"/>
                  </a:lnTo>
                  <a:lnTo>
                    <a:pt x="16010" y="14"/>
                  </a:lnTo>
                  <a:lnTo>
                    <a:pt x="16044" y="16"/>
                  </a:lnTo>
                  <a:lnTo>
                    <a:pt x="16077" y="18"/>
                  </a:lnTo>
                  <a:lnTo>
                    <a:pt x="16110" y="18"/>
                  </a:lnTo>
                  <a:lnTo>
                    <a:pt x="16144" y="19"/>
                  </a:lnTo>
                  <a:lnTo>
                    <a:pt x="16177" y="19"/>
                  </a:lnTo>
                  <a:lnTo>
                    <a:pt x="16210" y="17"/>
                  </a:lnTo>
                  <a:lnTo>
                    <a:pt x="16244" y="15"/>
                  </a:lnTo>
                  <a:lnTo>
                    <a:pt x="16277" y="15"/>
                  </a:lnTo>
                  <a:lnTo>
                    <a:pt x="16311" y="17"/>
                  </a:lnTo>
                  <a:lnTo>
                    <a:pt x="16344" y="17"/>
                  </a:lnTo>
                  <a:lnTo>
                    <a:pt x="16377" y="16"/>
                  </a:lnTo>
                  <a:lnTo>
                    <a:pt x="16411" y="14"/>
                  </a:lnTo>
                  <a:lnTo>
                    <a:pt x="16444" y="13"/>
                  </a:lnTo>
                  <a:lnTo>
                    <a:pt x="16477" y="14"/>
                  </a:lnTo>
                  <a:lnTo>
                    <a:pt x="16511" y="15"/>
                  </a:lnTo>
                  <a:lnTo>
                    <a:pt x="16544" y="15"/>
                  </a:lnTo>
                  <a:lnTo>
                    <a:pt x="16577" y="15"/>
                  </a:lnTo>
                  <a:lnTo>
                    <a:pt x="16611" y="15"/>
                  </a:lnTo>
                  <a:lnTo>
                    <a:pt x="16644" y="15"/>
                  </a:lnTo>
                  <a:lnTo>
                    <a:pt x="16677" y="15"/>
                  </a:lnTo>
                  <a:lnTo>
                    <a:pt x="16711" y="15"/>
                  </a:lnTo>
                  <a:lnTo>
                    <a:pt x="16744" y="14"/>
                  </a:lnTo>
                  <a:lnTo>
                    <a:pt x="16778" y="13"/>
                  </a:lnTo>
                  <a:lnTo>
                    <a:pt x="16811" y="12"/>
                  </a:lnTo>
                  <a:lnTo>
                    <a:pt x="16844" y="12"/>
                  </a:lnTo>
                  <a:lnTo>
                    <a:pt x="16878" y="12"/>
                  </a:lnTo>
                  <a:lnTo>
                    <a:pt x="16911" y="12"/>
                  </a:lnTo>
                  <a:lnTo>
                    <a:pt x="16944" y="12"/>
                  </a:lnTo>
                  <a:lnTo>
                    <a:pt x="16978" y="12"/>
                  </a:lnTo>
                  <a:lnTo>
                    <a:pt x="17011" y="13"/>
                  </a:lnTo>
                  <a:lnTo>
                    <a:pt x="17044" y="14"/>
                  </a:lnTo>
                  <a:lnTo>
                    <a:pt x="17078" y="15"/>
                  </a:lnTo>
                  <a:lnTo>
                    <a:pt x="17111" y="14"/>
                  </a:lnTo>
                  <a:lnTo>
                    <a:pt x="17144" y="12"/>
                  </a:lnTo>
                  <a:lnTo>
                    <a:pt x="17178" y="11"/>
                  </a:lnTo>
                  <a:lnTo>
                    <a:pt x="17211" y="11"/>
                  </a:lnTo>
                  <a:lnTo>
                    <a:pt x="17244" y="10"/>
                  </a:lnTo>
                  <a:lnTo>
                    <a:pt x="17278" y="11"/>
                  </a:lnTo>
                  <a:lnTo>
                    <a:pt x="17311" y="11"/>
                  </a:lnTo>
                  <a:lnTo>
                    <a:pt x="17345" y="11"/>
                  </a:lnTo>
                  <a:lnTo>
                    <a:pt x="17378" y="11"/>
                  </a:lnTo>
                  <a:lnTo>
                    <a:pt x="17411" y="10"/>
                  </a:lnTo>
                  <a:lnTo>
                    <a:pt x="17445" y="11"/>
                  </a:lnTo>
                  <a:lnTo>
                    <a:pt x="17478" y="11"/>
                  </a:lnTo>
                  <a:lnTo>
                    <a:pt x="17511" y="12"/>
                  </a:lnTo>
                  <a:lnTo>
                    <a:pt x="17545" y="12"/>
                  </a:lnTo>
                  <a:lnTo>
                    <a:pt x="17578" y="11"/>
                  </a:lnTo>
                  <a:lnTo>
                    <a:pt x="17611" y="11"/>
                  </a:lnTo>
                  <a:lnTo>
                    <a:pt x="17645" y="10"/>
                  </a:lnTo>
                  <a:lnTo>
                    <a:pt x="17678" y="10"/>
                  </a:lnTo>
                  <a:lnTo>
                    <a:pt x="17711" y="10"/>
                  </a:lnTo>
                  <a:lnTo>
                    <a:pt x="17745" y="11"/>
                  </a:lnTo>
                  <a:lnTo>
                    <a:pt x="17778" y="12"/>
                  </a:lnTo>
                  <a:lnTo>
                    <a:pt x="17812" y="12"/>
                  </a:lnTo>
                  <a:lnTo>
                    <a:pt x="17845" y="12"/>
                  </a:lnTo>
                  <a:lnTo>
                    <a:pt x="17878" y="11"/>
                  </a:lnTo>
                  <a:lnTo>
                    <a:pt x="17912" y="11"/>
                  </a:lnTo>
                  <a:lnTo>
                    <a:pt x="17945" y="11"/>
                  </a:lnTo>
                  <a:lnTo>
                    <a:pt x="17978" y="10"/>
                  </a:lnTo>
                  <a:lnTo>
                    <a:pt x="18012" y="10"/>
                  </a:lnTo>
                  <a:lnTo>
                    <a:pt x="18045" y="9"/>
                  </a:lnTo>
                  <a:lnTo>
                    <a:pt x="18078" y="9"/>
                  </a:lnTo>
                  <a:lnTo>
                    <a:pt x="18112" y="10"/>
                  </a:lnTo>
                  <a:lnTo>
                    <a:pt x="18145" y="10"/>
                  </a:lnTo>
                  <a:lnTo>
                    <a:pt x="18178" y="10"/>
                  </a:lnTo>
                  <a:lnTo>
                    <a:pt x="18212" y="9"/>
                  </a:lnTo>
                  <a:lnTo>
                    <a:pt x="18245" y="8"/>
                  </a:lnTo>
                  <a:lnTo>
                    <a:pt x="18279" y="8"/>
                  </a:lnTo>
                  <a:lnTo>
                    <a:pt x="18312" y="9"/>
                  </a:lnTo>
                  <a:lnTo>
                    <a:pt x="18345" y="10"/>
                  </a:lnTo>
                  <a:lnTo>
                    <a:pt x="18379" y="10"/>
                  </a:lnTo>
                  <a:lnTo>
                    <a:pt x="18412" y="10"/>
                  </a:lnTo>
                  <a:lnTo>
                    <a:pt x="18445" y="10"/>
                  </a:lnTo>
                  <a:lnTo>
                    <a:pt x="18479" y="10"/>
                  </a:lnTo>
                  <a:lnTo>
                    <a:pt x="18512" y="11"/>
                  </a:lnTo>
                  <a:lnTo>
                    <a:pt x="18545" y="11"/>
                  </a:lnTo>
                  <a:lnTo>
                    <a:pt x="18579" y="10"/>
                  </a:lnTo>
                  <a:lnTo>
                    <a:pt x="18612" y="9"/>
                  </a:lnTo>
                  <a:lnTo>
                    <a:pt x="18645" y="9"/>
                  </a:lnTo>
                  <a:lnTo>
                    <a:pt x="18679" y="9"/>
                  </a:lnTo>
                  <a:lnTo>
                    <a:pt x="18712" y="10"/>
                  </a:lnTo>
                  <a:lnTo>
                    <a:pt x="18745" y="10"/>
                  </a:lnTo>
                  <a:lnTo>
                    <a:pt x="18779" y="10"/>
                  </a:lnTo>
                  <a:lnTo>
                    <a:pt x="18812" y="10"/>
                  </a:lnTo>
                  <a:lnTo>
                    <a:pt x="18846" y="10"/>
                  </a:lnTo>
                  <a:lnTo>
                    <a:pt x="18879" y="10"/>
                  </a:lnTo>
                  <a:lnTo>
                    <a:pt x="18912" y="9"/>
                  </a:lnTo>
                  <a:lnTo>
                    <a:pt x="18946" y="9"/>
                  </a:lnTo>
                  <a:lnTo>
                    <a:pt x="18979" y="9"/>
                  </a:lnTo>
                  <a:lnTo>
                    <a:pt x="19012" y="9"/>
                  </a:lnTo>
                  <a:lnTo>
                    <a:pt x="19046" y="9"/>
                  </a:lnTo>
                  <a:lnTo>
                    <a:pt x="19079" y="10"/>
                  </a:lnTo>
                  <a:lnTo>
                    <a:pt x="19112" y="12"/>
                  </a:lnTo>
                  <a:lnTo>
                    <a:pt x="19146" y="14"/>
                  </a:lnTo>
                  <a:lnTo>
                    <a:pt x="19179" y="16"/>
                  </a:lnTo>
                  <a:lnTo>
                    <a:pt x="19212" y="18"/>
                  </a:lnTo>
                  <a:lnTo>
                    <a:pt x="19246" y="19"/>
                  </a:lnTo>
                  <a:lnTo>
                    <a:pt x="19279" y="19"/>
                  </a:lnTo>
                  <a:lnTo>
                    <a:pt x="19313" y="20"/>
                  </a:lnTo>
                  <a:lnTo>
                    <a:pt x="19346" y="20"/>
                  </a:lnTo>
                  <a:lnTo>
                    <a:pt x="19379" y="21"/>
                  </a:lnTo>
                  <a:lnTo>
                    <a:pt x="19413" y="22"/>
                  </a:lnTo>
                  <a:lnTo>
                    <a:pt x="19446" y="22"/>
                  </a:lnTo>
                  <a:lnTo>
                    <a:pt x="19479" y="23"/>
                  </a:lnTo>
                  <a:lnTo>
                    <a:pt x="19513" y="24"/>
                  </a:lnTo>
                  <a:lnTo>
                    <a:pt x="19546" y="24"/>
                  </a:lnTo>
                  <a:lnTo>
                    <a:pt x="19579" y="24"/>
                  </a:lnTo>
                  <a:lnTo>
                    <a:pt x="19613" y="24"/>
                  </a:lnTo>
                  <a:lnTo>
                    <a:pt x="19646" y="23"/>
                  </a:lnTo>
                  <a:lnTo>
                    <a:pt x="19679" y="21"/>
                  </a:lnTo>
                  <a:lnTo>
                    <a:pt x="19713" y="22"/>
                  </a:lnTo>
                  <a:lnTo>
                    <a:pt x="19746" y="24"/>
                  </a:lnTo>
                  <a:lnTo>
                    <a:pt x="19780" y="27"/>
                  </a:lnTo>
                  <a:lnTo>
                    <a:pt x="19813" y="28"/>
                  </a:lnTo>
                  <a:lnTo>
                    <a:pt x="19846" y="27"/>
                  </a:lnTo>
                  <a:lnTo>
                    <a:pt x="19880" y="25"/>
                  </a:lnTo>
                  <a:lnTo>
                    <a:pt x="19913" y="22"/>
                  </a:lnTo>
                  <a:lnTo>
                    <a:pt x="19946" y="21"/>
                  </a:lnTo>
                  <a:lnTo>
                    <a:pt x="19980" y="22"/>
                  </a:lnTo>
                  <a:lnTo>
                    <a:pt x="20013" y="22"/>
                  </a:lnTo>
                  <a:lnTo>
                    <a:pt x="20046" y="20"/>
                  </a:lnTo>
                  <a:lnTo>
                    <a:pt x="20080" y="19"/>
                  </a:lnTo>
                  <a:lnTo>
                    <a:pt x="20113" y="19"/>
                  </a:lnTo>
                  <a:lnTo>
                    <a:pt x="20146" y="20"/>
                  </a:lnTo>
                  <a:lnTo>
                    <a:pt x="20180" y="21"/>
                  </a:lnTo>
                  <a:lnTo>
                    <a:pt x="20213" y="22"/>
                  </a:lnTo>
                  <a:lnTo>
                    <a:pt x="20247" y="20"/>
                  </a:lnTo>
                  <a:lnTo>
                    <a:pt x="20280" y="18"/>
                  </a:lnTo>
                  <a:lnTo>
                    <a:pt x="20313" y="17"/>
                  </a:lnTo>
                  <a:lnTo>
                    <a:pt x="20347" y="17"/>
                  </a:lnTo>
                  <a:lnTo>
                    <a:pt x="20380" y="16"/>
                  </a:lnTo>
                  <a:lnTo>
                    <a:pt x="20413" y="16"/>
                  </a:lnTo>
                  <a:lnTo>
                    <a:pt x="20447" y="16"/>
                  </a:lnTo>
                  <a:lnTo>
                    <a:pt x="20480" y="18"/>
                  </a:lnTo>
                  <a:lnTo>
                    <a:pt x="20513" y="18"/>
                  </a:lnTo>
                  <a:lnTo>
                    <a:pt x="20547" y="20"/>
                  </a:lnTo>
                  <a:lnTo>
                    <a:pt x="20580" y="23"/>
                  </a:lnTo>
                  <a:lnTo>
                    <a:pt x="20613" y="24"/>
                  </a:lnTo>
                  <a:lnTo>
                    <a:pt x="20647" y="23"/>
                  </a:lnTo>
                  <a:lnTo>
                    <a:pt x="20680" y="21"/>
                  </a:lnTo>
                  <a:lnTo>
                    <a:pt x="20714" y="20"/>
                  </a:lnTo>
                  <a:lnTo>
                    <a:pt x="20747" y="21"/>
                  </a:lnTo>
                  <a:lnTo>
                    <a:pt x="20780" y="22"/>
                  </a:lnTo>
                  <a:lnTo>
                    <a:pt x="20814" y="22"/>
                  </a:lnTo>
                  <a:lnTo>
                    <a:pt x="20847" y="22"/>
                  </a:lnTo>
                  <a:lnTo>
                    <a:pt x="20880" y="23"/>
                  </a:lnTo>
                  <a:lnTo>
                    <a:pt x="20914" y="25"/>
                  </a:lnTo>
                  <a:lnTo>
                    <a:pt x="20947" y="25"/>
                  </a:lnTo>
                  <a:lnTo>
                    <a:pt x="20980" y="23"/>
                  </a:lnTo>
                  <a:lnTo>
                    <a:pt x="21014" y="22"/>
                  </a:lnTo>
                  <a:lnTo>
                    <a:pt x="21047" y="23"/>
                  </a:lnTo>
                  <a:lnTo>
                    <a:pt x="21080" y="23"/>
                  </a:lnTo>
                  <a:lnTo>
                    <a:pt x="21114" y="24"/>
                  </a:lnTo>
                  <a:lnTo>
                    <a:pt x="21147" y="25"/>
                  </a:lnTo>
                  <a:lnTo>
                    <a:pt x="21180" y="25"/>
                  </a:lnTo>
                  <a:lnTo>
                    <a:pt x="21214" y="23"/>
                  </a:lnTo>
                  <a:lnTo>
                    <a:pt x="21247" y="23"/>
                  </a:lnTo>
                  <a:lnTo>
                    <a:pt x="21281" y="24"/>
                  </a:lnTo>
                  <a:lnTo>
                    <a:pt x="21314" y="24"/>
                  </a:lnTo>
                  <a:lnTo>
                    <a:pt x="21347" y="23"/>
                  </a:lnTo>
                  <a:lnTo>
                    <a:pt x="21381" y="22"/>
                  </a:lnTo>
                  <a:lnTo>
                    <a:pt x="21414" y="23"/>
                  </a:lnTo>
                  <a:lnTo>
                    <a:pt x="21447" y="23"/>
                  </a:lnTo>
                  <a:lnTo>
                    <a:pt x="21481" y="23"/>
                  </a:lnTo>
                  <a:lnTo>
                    <a:pt x="21514" y="22"/>
                  </a:lnTo>
                  <a:lnTo>
                    <a:pt x="21547" y="22"/>
                  </a:lnTo>
                  <a:lnTo>
                    <a:pt x="21581" y="22"/>
                  </a:lnTo>
                  <a:lnTo>
                    <a:pt x="21614" y="20"/>
                  </a:lnTo>
                  <a:lnTo>
                    <a:pt x="21647" y="18"/>
                  </a:lnTo>
                  <a:lnTo>
                    <a:pt x="21681" y="16"/>
                  </a:lnTo>
                  <a:lnTo>
                    <a:pt x="21714" y="16"/>
                  </a:lnTo>
                  <a:lnTo>
                    <a:pt x="21748" y="16"/>
                  </a:lnTo>
                  <a:lnTo>
                    <a:pt x="21781" y="16"/>
                  </a:lnTo>
                  <a:lnTo>
                    <a:pt x="21814" y="16"/>
                  </a:lnTo>
                  <a:lnTo>
                    <a:pt x="21848" y="16"/>
                  </a:lnTo>
                  <a:lnTo>
                    <a:pt x="21881" y="17"/>
                  </a:lnTo>
                  <a:lnTo>
                    <a:pt x="21914" y="18"/>
                  </a:lnTo>
                  <a:lnTo>
                    <a:pt x="21948" y="18"/>
                  </a:lnTo>
                  <a:lnTo>
                    <a:pt x="21981" y="16"/>
                  </a:lnTo>
                  <a:lnTo>
                    <a:pt x="22014" y="15"/>
                  </a:lnTo>
                  <a:lnTo>
                    <a:pt x="22048" y="16"/>
                  </a:lnTo>
                  <a:lnTo>
                    <a:pt x="22081" y="17"/>
                  </a:lnTo>
                  <a:lnTo>
                    <a:pt x="22114" y="18"/>
                  </a:lnTo>
                  <a:lnTo>
                    <a:pt x="22148" y="19"/>
                  </a:lnTo>
                  <a:lnTo>
                    <a:pt x="22181" y="20"/>
                  </a:lnTo>
                  <a:lnTo>
                    <a:pt x="22215" y="21"/>
                  </a:lnTo>
                  <a:lnTo>
                    <a:pt x="22248" y="21"/>
                  </a:lnTo>
                  <a:lnTo>
                    <a:pt x="22281" y="21"/>
                  </a:lnTo>
                  <a:lnTo>
                    <a:pt x="22315" y="21"/>
                  </a:lnTo>
                  <a:lnTo>
                    <a:pt x="22348" y="22"/>
                  </a:lnTo>
                  <a:lnTo>
                    <a:pt x="22381" y="22"/>
                  </a:lnTo>
                  <a:lnTo>
                    <a:pt x="22415" y="24"/>
                  </a:lnTo>
                  <a:lnTo>
                    <a:pt x="22448" y="24"/>
                  </a:lnTo>
                  <a:lnTo>
                    <a:pt x="22481" y="24"/>
                  </a:lnTo>
                  <a:lnTo>
                    <a:pt x="22515" y="23"/>
                  </a:lnTo>
                  <a:lnTo>
                    <a:pt x="22548" y="21"/>
                  </a:lnTo>
                  <a:lnTo>
                    <a:pt x="22581" y="19"/>
                  </a:lnTo>
                  <a:lnTo>
                    <a:pt x="22615" y="18"/>
                  </a:lnTo>
                  <a:lnTo>
                    <a:pt x="22648" y="16"/>
                  </a:lnTo>
                  <a:lnTo>
                    <a:pt x="22681" y="14"/>
                  </a:lnTo>
                  <a:lnTo>
                    <a:pt x="22715" y="13"/>
                  </a:lnTo>
                  <a:lnTo>
                    <a:pt x="22748" y="14"/>
                  </a:lnTo>
                  <a:lnTo>
                    <a:pt x="22782" y="14"/>
                  </a:lnTo>
                  <a:lnTo>
                    <a:pt x="22815" y="15"/>
                  </a:lnTo>
                  <a:lnTo>
                    <a:pt x="22848" y="14"/>
                  </a:lnTo>
                  <a:lnTo>
                    <a:pt x="22882" y="14"/>
                  </a:lnTo>
                  <a:lnTo>
                    <a:pt x="22915" y="13"/>
                  </a:lnTo>
                  <a:lnTo>
                    <a:pt x="22948" y="12"/>
                  </a:lnTo>
                  <a:lnTo>
                    <a:pt x="22982" y="11"/>
                  </a:lnTo>
                  <a:lnTo>
                    <a:pt x="23015" y="11"/>
                  </a:lnTo>
                  <a:lnTo>
                    <a:pt x="23048" y="11"/>
                  </a:lnTo>
                  <a:lnTo>
                    <a:pt x="23082" y="10"/>
                  </a:lnTo>
                  <a:lnTo>
                    <a:pt x="23115" y="9"/>
                  </a:lnTo>
                  <a:lnTo>
                    <a:pt x="23148" y="9"/>
                  </a:lnTo>
                  <a:lnTo>
                    <a:pt x="23182" y="10"/>
                  </a:lnTo>
                  <a:lnTo>
                    <a:pt x="23215" y="9"/>
                  </a:lnTo>
                  <a:lnTo>
                    <a:pt x="23249" y="8"/>
                  </a:lnTo>
                  <a:lnTo>
                    <a:pt x="23282" y="7"/>
                  </a:lnTo>
                  <a:lnTo>
                    <a:pt x="23315" y="6"/>
                  </a:lnTo>
                  <a:lnTo>
                    <a:pt x="23349" y="6"/>
                  </a:lnTo>
                  <a:lnTo>
                    <a:pt x="23382" y="5"/>
                  </a:lnTo>
                  <a:lnTo>
                    <a:pt x="23415" y="5"/>
                  </a:lnTo>
                  <a:lnTo>
                    <a:pt x="23449" y="5"/>
                  </a:lnTo>
                  <a:lnTo>
                    <a:pt x="23482" y="5"/>
                  </a:lnTo>
                  <a:lnTo>
                    <a:pt x="23515" y="4"/>
                  </a:lnTo>
                  <a:lnTo>
                    <a:pt x="23549" y="3"/>
                  </a:lnTo>
                  <a:lnTo>
                    <a:pt x="23582" y="3"/>
                  </a:lnTo>
                  <a:lnTo>
                    <a:pt x="23615" y="3"/>
                  </a:lnTo>
                  <a:lnTo>
                    <a:pt x="23649" y="3"/>
                  </a:lnTo>
                  <a:lnTo>
                    <a:pt x="23682" y="3"/>
                  </a:lnTo>
                  <a:lnTo>
                    <a:pt x="23716" y="3"/>
                  </a:lnTo>
                  <a:lnTo>
                    <a:pt x="23749" y="3"/>
                  </a:lnTo>
                  <a:lnTo>
                    <a:pt x="23782" y="3"/>
                  </a:lnTo>
                  <a:lnTo>
                    <a:pt x="23816" y="3"/>
                  </a:lnTo>
                  <a:lnTo>
                    <a:pt x="23849" y="3"/>
                  </a:lnTo>
                  <a:lnTo>
                    <a:pt x="23882" y="3"/>
                  </a:lnTo>
                  <a:lnTo>
                    <a:pt x="23916" y="2"/>
                  </a:lnTo>
                  <a:lnTo>
                    <a:pt x="23949" y="2"/>
                  </a:lnTo>
                  <a:lnTo>
                    <a:pt x="23982" y="2"/>
                  </a:lnTo>
                  <a:lnTo>
                    <a:pt x="24016" y="3"/>
                  </a:lnTo>
                  <a:lnTo>
                    <a:pt x="24049" y="3"/>
                  </a:lnTo>
                  <a:lnTo>
                    <a:pt x="24082" y="3"/>
                  </a:lnTo>
                  <a:lnTo>
                    <a:pt x="24116" y="2"/>
                  </a:lnTo>
                  <a:lnTo>
                    <a:pt x="24149" y="1"/>
                  </a:lnTo>
                  <a:lnTo>
                    <a:pt x="24183" y="1"/>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143"/>
            <p:cNvSpPr>
              <a:spLocks/>
            </p:cNvSpPr>
            <p:nvPr/>
          </p:nvSpPr>
          <p:spPr bwMode="auto">
            <a:xfrm>
              <a:off x="2213149" y="2432051"/>
              <a:ext cx="241300" cy="1630363"/>
            </a:xfrm>
            <a:custGeom>
              <a:avLst/>
              <a:gdLst>
                <a:gd name="T0" fmla="*/ 0 w 152"/>
                <a:gd name="T1" fmla="*/ 1027 h 1027"/>
                <a:gd name="T2" fmla="*/ 0 w 152"/>
                <a:gd name="T3" fmla="*/ 1026 h 1027"/>
                <a:gd name="T4" fmla="*/ 4 w 152"/>
                <a:gd name="T5" fmla="*/ 1012 h 1027"/>
                <a:gd name="T6" fmla="*/ 8 w 152"/>
                <a:gd name="T7" fmla="*/ 949 h 1027"/>
                <a:gd name="T8" fmla="*/ 12 w 152"/>
                <a:gd name="T9" fmla="*/ 780 h 1027"/>
                <a:gd name="T10" fmla="*/ 15 w 152"/>
                <a:gd name="T11" fmla="*/ 502 h 1027"/>
                <a:gd name="T12" fmla="*/ 19 w 152"/>
                <a:gd name="T13" fmla="*/ 224 h 1027"/>
                <a:gd name="T14" fmla="*/ 23 w 152"/>
                <a:gd name="T15" fmla="*/ 52 h 1027"/>
                <a:gd name="T16" fmla="*/ 27 w 152"/>
                <a:gd name="T17" fmla="*/ 0 h 1027"/>
                <a:gd name="T18" fmla="*/ 31 w 152"/>
                <a:gd name="T19" fmla="*/ 57 h 1027"/>
                <a:gd name="T20" fmla="*/ 35 w 152"/>
                <a:gd name="T21" fmla="*/ 197 h 1027"/>
                <a:gd name="T22" fmla="*/ 39 w 152"/>
                <a:gd name="T23" fmla="*/ 348 h 1027"/>
                <a:gd name="T24" fmla="*/ 43 w 152"/>
                <a:gd name="T25" fmla="*/ 477 h 1027"/>
                <a:gd name="T26" fmla="*/ 47 w 152"/>
                <a:gd name="T27" fmla="*/ 611 h 1027"/>
                <a:gd name="T28" fmla="*/ 51 w 152"/>
                <a:gd name="T29" fmla="*/ 740 h 1027"/>
                <a:gd name="T30" fmla="*/ 54 w 152"/>
                <a:gd name="T31" fmla="*/ 829 h 1027"/>
                <a:gd name="T32" fmla="*/ 58 w 152"/>
                <a:gd name="T33" fmla="*/ 877 h 1027"/>
                <a:gd name="T34" fmla="*/ 62 w 152"/>
                <a:gd name="T35" fmla="*/ 908 h 1027"/>
                <a:gd name="T36" fmla="*/ 66 w 152"/>
                <a:gd name="T37" fmla="*/ 933 h 1027"/>
                <a:gd name="T38" fmla="*/ 70 w 152"/>
                <a:gd name="T39" fmla="*/ 953 h 1027"/>
                <a:gd name="T40" fmla="*/ 74 w 152"/>
                <a:gd name="T41" fmla="*/ 966 h 1027"/>
                <a:gd name="T42" fmla="*/ 78 w 152"/>
                <a:gd name="T43" fmla="*/ 975 h 1027"/>
                <a:gd name="T44" fmla="*/ 82 w 152"/>
                <a:gd name="T45" fmla="*/ 985 h 1027"/>
                <a:gd name="T46" fmla="*/ 86 w 152"/>
                <a:gd name="T47" fmla="*/ 993 h 1027"/>
                <a:gd name="T48" fmla="*/ 90 w 152"/>
                <a:gd name="T49" fmla="*/ 995 h 1027"/>
                <a:gd name="T50" fmla="*/ 94 w 152"/>
                <a:gd name="T51" fmla="*/ 994 h 1027"/>
                <a:gd name="T52" fmla="*/ 97 w 152"/>
                <a:gd name="T53" fmla="*/ 996 h 1027"/>
                <a:gd name="T54" fmla="*/ 101 w 152"/>
                <a:gd name="T55" fmla="*/ 1001 h 1027"/>
                <a:gd name="T56" fmla="*/ 105 w 152"/>
                <a:gd name="T57" fmla="*/ 1006 h 1027"/>
                <a:gd name="T58" fmla="*/ 109 w 152"/>
                <a:gd name="T59" fmla="*/ 1009 h 1027"/>
                <a:gd name="T60" fmla="*/ 113 w 152"/>
                <a:gd name="T61" fmla="*/ 1011 h 1027"/>
                <a:gd name="T62" fmla="*/ 117 w 152"/>
                <a:gd name="T63" fmla="*/ 1014 h 1027"/>
                <a:gd name="T64" fmla="*/ 121 w 152"/>
                <a:gd name="T65" fmla="*/ 1016 h 1027"/>
                <a:gd name="T66" fmla="*/ 125 w 152"/>
                <a:gd name="T67" fmla="*/ 1017 h 1027"/>
                <a:gd name="T68" fmla="*/ 129 w 152"/>
                <a:gd name="T69" fmla="*/ 1018 h 1027"/>
                <a:gd name="T70" fmla="*/ 133 w 152"/>
                <a:gd name="T71" fmla="*/ 1020 h 1027"/>
                <a:gd name="T72" fmla="*/ 136 w 152"/>
                <a:gd name="T73" fmla="*/ 1021 h 1027"/>
                <a:gd name="T74" fmla="*/ 140 w 152"/>
                <a:gd name="T75" fmla="*/ 1021 h 1027"/>
                <a:gd name="T76" fmla="*/ 144 w 152"/>
                <a:gd name="T77" fmla="*/ 1021 h 1027"/>
                <a:gd name="T78" fmla="*/ 148 w 152"/>
                <a:gd name="T79" fmla="*/ 1021 h 1027"/>
                <a:gd name="T80" fmla="*/ 152 w 152"/>
                <a:gd name="T81" fmla="*/ 1021 h 1027"/>
                <a:gd name="T82" fmla="*/ 152 w 152"/>
                <a:gd name="T83" fmla="*/ 1027 h 1027"/>
                <a:gd name="T84" fmla="*/ 0 w 152"/>
                <a:gd name="T85" fmla="*/ 1027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2" h="1027">
                  <a:moveTo>
                    <a:pt x="0" y="1027"/>
                  </a:moveTo>
                  <a:lnTo>
                    <a:pt x="0" y="1026"/>
                  </a:lnTo>
                  <a:lnTo>
                    <a:pt x="4" y="1012"/>
                  </a:lnTo>
                  <a:lnTo>
                    <a:pt x="8" y="949"/>
                  </a:lnTo>
                  <a:lnTo>
                    <a:pt x="12" y="780"/>
                  </a:lnTo>
                  <a:lnTo>
                    <a:pt x="15" y="502"/>
                  </a:lnTo>
                  <a:lnTo>
                    <a:pt x="19" y="224"/>
                  </a:lnTo>
                  <a:lnTo>
                    <a:pt x="23" y="52"/>
                  </a:lnTo>
                  <a:lnTo>
                    <a:pt x="27" y="0"/>
                  </a:lnTo>
                  <a:lnTo>
                    <a:pt x="31" y="57"/>
                  </a:lnTo>
                  <a:lnTo>
                    <a:pt x="35" y="197"/>
                  </a:lnTo>
                  <a:lnTo>
                    <a:pt x="39" y="348"/>
                  </a:lnTo>
                  <a:lnTo>
                    <a:pt x="43" y="477"/>
                  </a:lnTo>
                  <a:lnTo>
                    <a:pt x="47" y="611"/>
                  </a:lnTo>
                  <a:lnTo>
                    <a:pt x="51" y="740"/>
                  </a:lnTo>
                  <a:lnTo>
                    <a:pt x="54" y="829"/>
                  </a:lnTo>
                  <a:lnTo>
                    <a:pt x="58" y="877"/>
                  </a:lnTo>
                  <a:lnTo>
                    <a:pt x="62" y="908"/>
                  </a:lnTo>
                  <a:lnTo>
                    <a:pt x="66" y="933"/>
                  </a:lnTo>
                  <a:lnTo>
                    <a:pt x="70" y="953"/>
                  </a:lnTo>
                  <a:lnTo>
                    <a:pt x="74" y="966"/>
                  </a:lnTo>
                  <a:lnTo>
                    <a:pt x="78" y="975"/>
                  </a:lnTo>
                  <a:lnTo>
                    <a:pt x="82" y="985"/>
                  </a:lnTo>
                  <a:lnTo>
                    <a:pt x="86" y="993"/>
                  </a:lnTo>
                  <a:lnTo>
                    <a:pt x="90" y="995"/>
                  </a:lnTo>
                  <a:lnTo>
                    <a:pt x="94" y="994"/>
                  </a:lnTo>
                  <a:lnTo>
                    <a:pt x="97" y="996"/>
                  </a:lnTo>
                  <a:lnTo>
                    <a:pt x="101" y="1001"/>
                  </a:lnTo>
                  <a:lnTo>
                    <a:pt x="105" y="1006"/>
                  </a:lnTo>
                  <a:lnTo>
                    <a:pt x="109" y="1009"/>
                  </a:lnTo>
                  <a:lnTo>
                    <a:pt x="113" y="1011"/>
                  </a:lnTo>
                  <a:lnTo>
                    <a:pt x="117" y="1014"/>
                  </a:lnTo>
                  <a:lnTo>
                    <a:pt x="121" y="1016"/>
                  </a:lnTo>
                  <a:lnTo>
                    <a:pt x="125" y="1017"/>
                  </a:lnTo>
                  <a:lnTo>
                    <a:pt x="129" y="1018"/>
                  </a:lnTo>
                  <a:lnTo>
                    <a:pt x="133" y="1020"/>
                  </a:lnTo>
                  <a:lnTo>
                    <a:pt x="136" y="1021"/>
                  </a:lnTo>
                  <a:lnTo>
                    <a:pt x="140" y="1021"/>
                  </a:lnTo>
                  <a:lnTo>
                    <a:pt x="144" y="1021"/>
                  </a:lnTo>
                  <a:lnTo>
                    <a:pt x="148" y="1021"/>
                  </a:lnTo>
                  <a:lnTo>
                    <a:pt x="152" y="1021"/>
                  </a:lnTo>
                  <a:lnTo>
                    <a:pt x="152" y="1027"/>
                  </a:lnTo>
                  <a:lnTo>
                    <a:pt x="0" y="1027"/>
                  </a:lnTo>
                  <a:close/>
                </a:path>
              </a:pathLst>
            </a:custGeom>
            <a:solidFill>
              <a:srgbClr val="0000C8"/>
            </a:solidFill>
            <a:ln w="0">
              <a:solidFill>
                <a:srgbClr val="0000C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Line 144"/>
            <p:cNvSpPr>
              <a:spLocks noChangeShapeType="1"/>
            </p:cNvSpPr>
            <p:nvPr/>
          </p:nvSpPr>
          <p:spPr bwMode="auto">
            <a:xfrm>
              <a:off x="2206799" y="4062414"/>
              <a:ext cx="24765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45"/>
            <p:cNvSpPr>
              <a:spLocks noChangeArrowheads="1"/>
            </p:cNvSpPr>
            <p:nvPr/>
          </p:nvSpPr>
          <p:spPr bwMode="auto">
            <a:xfrm>
              <a:off x="2159773" y="2268839"/>
              <a:ext cx="71755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4.45</a:t>
              </a:r>
              <a:endParaRPr kumimoji="0" lang="en-US" sz="1800" b="0" i="0" u="none" strike="noStrike" cap="none" normalizeH="0" baseline="0" dirty="0" smtClean="0">
                <a:ln>
                  <a:noFill/>
                </a:ln>
                <a:solidFill>
                  <a:schemeClr val="tx1"/>
                </a:solidFill>
                <a:effectLst/>
                <a:latin typeface="Arial" pitchFamily="34" charset="0"/>
              </a:endParaRPr>
            </a:p>
          </p:txBody>
        </p:sp>
        <p:sp>
          <p:nvSpPr>
            <p:cNvPr id="117" name="Rectangle 158"/>
            <p:cNvSpPr>
              <a:spLocks noChangeArrowheads="1"/>
            </p:cNvSpPr>
            <p:nvPr/>
          </p:nvSpPr>
          <p:spPr bwMode="auto">
            <a:xfrm>
              <a:off x="-39514" y="4394200"/>
              <a:ext cx="5573713"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Line 162"/>
            <p:cNvSpPr>
              <a:spLocks noChangeShapeType="1"/>
            </p:cNvSpPr>
            <p:nvPr/>
          </p:nvSpPr>
          <p:spPr bwMode="auto">
            <a:xfrm>
              <a:off x="924099" y="6430963"/>
              <a:ext cx="44926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163"/>
            <p:cNvSpPr>
              <a:spLocks noChangeShapeType="1"/>
            </p:cNvSpPr>
            <p:nvPr/>
          </p:nvSpPr>
          <p:spPr bwMode="auto">
            <a:xfrm>
              <a:off x="1224136" y="6430963"/>
              <a:ext cx="0" cy="79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Line 164"/>
            <p:cNvSpPr>
              <a:spLocks noChangeShapeType="1"/>
            </p:cNvSpPr>
            <p:nvPr/>
          </p:nvSpPr>
          <p:spPr bwMode="auto">
            <a:xfrm>
              <a:off x="1524174" y="6430963"/>
              <a:ext cx="0" cy="79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Line 165"/>
            <p:cNvSpPr>
              <a:spLocks noChangeShapeType="1"/>
            </p:cNvSpPr>
            <p:nvPr/>
          </p:nvSpPr>
          <p:spPr bwMode="auto">
            <a:xfrm>
              <a:off x="1822624" y="6430963"/>
              <a:ext cx="0" cy="79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166"/>
            <p:cNvSpPr>
              <a:spLocks noChangeShapeType="1"/>
            </p:cNvSpPr>
            <p:nvPr/>
          </p:nvSpPr>
          <p:spPr bwMode="auto">
            <a:xfrm>
              <a:off x="2122661" y="6430963"/>
              <a:ext cx="0" cy="79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Line 167"/>
            <p:cNvSpPr>
              <a:spLocks noChangeShapeType="1"/>
            </p:cNvSpPr>
            <p:nvPr/>
          </p:nvSpPr>
          <p:spPr bwMode="auto">
            <a:xfrm>
              <a:off x="2422699" y="6430963"/>
              <a:ext cx="0" cy="79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168"/>
            <p:cNvSpPr>
              <a:spLocks noChangeShapeType="1"/>
            </p:cNvSpPr>
            <p:nvPr/>
          </p:nvSpPr>
          <p:spPr bwMode="auto">
            <a:xfrm>
              <a:off x="2722736" y="6430963"/>
              <a:ext cx="0" cy="79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169"/>
            <p:cNvSpPr>
              <a:spLocks noChangeShapeType="1"/>
            </p:cNvSpPr>
            <p:nvPr/>
          </p:nvSpPr>
          <p:spPr bwMode="auto">
            <a:xfrm>
              <a:off x="3021186" y="6430963"/>
              <a:ext cx="0" cy="79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Line 170"/>
            <p:cNvSpPr>
              <a:spLocks noChangeShapeType="1"/>
            </p:cNvSpPr>
            <p:nvPr/>
          </p:nvSpPr>
          <p:spPr bwMode="auto">
            <a:xfrm>
              <a:off x="3321224" y="6430963"/>
              <a:ext cx="0" cy="79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Line 171"/>
            <p:cNvSpPr>
              <a:spLocks noChangeShapeType="1"/>
            </p:cNvSpPr>
            <p:nvPr/>
          </p:nvSpPr>
          <p:spPr bwMode="auto">
            <a:xfrm>
              <a:off x="3621261" y="6430963"/>
              <a:ext cx="0" cy="79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Line 172"/>
            <p:cNvSpPr>
              <a:spLocks noChangeShapeType="1"/>
            </p:cNvSpPr>
            <p:nvPr/>
          </p:nvSpPr>
          <p:spPr bwMode="auto">
            <a:xfrm>
              <a:off x="3921299" y="6430963"/>
              <a:ext cx="0" cy="79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173"/>
            <p:cNvSpPr>
              <a:spLocks noChangeShapeType="1"/>
            </p:cNvSpPr>
            <p:nvPr/>
          </p:nvSpPr>
          <p:spPr bwMode="auto">
            <a:xfrm>
              <a:off x="4219749" y="6430963"/>
              <a:ext cx="0" cy="79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Line 174"/>
            <p:cNvSpPr>
              <a:spLocks noChangeShapeType="1"/>
            </p:cNvSpPr>
            <p:nvPr/>
          </p:nvSpPr>
          <p:spPr bwMode="auto">
            <a:xfrm>
              <a:off x="4519786" y="6430963"/>
              <a:ext cx="0" cy="79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175"/>
            <p:cNvSpPr>
              <a:spLocks noChangeShapeType="1"/>
            </p:cNvSpPr>
            <p:nvPr/>
          </p:nvSpPr>
          <p:spPr bwMode="auto">
            <a:xfrm>
              <a:off x="4819824" y="6430963"/>
              <a:ext cx="0" cy="79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Line 176"/>
            <p:cNvSpPr>
              <a:spLocks noChangeShapeType="1"/>
            </p:cNvSpPr>
            <p:nvPr/>
          </p:nvSpPr>
          <p:spPr bwMode="auto">
            <a:xfrm>
              <a:off x="5119861" y="6430963"/>
              <a:ext cx="0" cy="79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Line 177"/>
            <p:cNvSpPr>
              <a:spLocks noChangeShapeType="1"/>
            </p:cNvSpPr>
            <p:nvPr/>
          </p:nvSpPr>
          <p:spPr bwMode="auto">
            <a:xfrm>
              <a:off x="1524174" y="6430963"/>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178"/>
            <p:cNvSpPr>
              <a:spLocks noChangeShapeType="1"/>
            </p:cNvSpPr>
            <p:nvPr/>
          </p:nvSpPr>
          <p:spPr bwMode="auto">
            <a:xfrm>
              <a:off x="2122661" y="6430963"/>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Line 179"/>
            <p:cNvSpPr>
              <a:spLocks noChangeShapeType="1"/>
            </p:cNvSpPr>
            <p:nvPr/>
          </p:nvSpPr>
          <p:spPr bwMode="auto">
            <a:xfrm>
              <a:off x="2722736" y="6430963"/>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Line 180"/>
            <p:cNvSpPr>
              <a:spLocks noChangeShapeType="1"/>
            </p:cNvSpPr>
            <p:nvPr/>
          </p:nvSpPr>
          <p:spPr bwMode="auto">
            <a:xfrm>
              <a:off x="3321224" y="6430963"/>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Line 181"/>
            <p:cNvSpPr>
              <a:spLocks noChangeShapeType="1"/>
            </p:cNvSpPr>
            <p:nvPr/>
          </p:nvSpPr>
          <p:spPr bwMode="auto">
            <a:xfrm>
              <a:off x="3921299" y="6430963"/>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Line 182"/>
            <p:cNvSpPr>
              <a:spLocks noChangeShapeType="1"/>
            </p:cNvSpPr>
            <p:nvPr/>
          </p:nvSpPr>
          <p:spPr bwMode="auto">
            <a:xfrm>
              <a:off x="4519786" y="6430963"/>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Line 183"/>
            <p:cNvSpPr>
              <a:spLocks noChangeShapeType="1"/>
            </p:cNvSpPr>
            <p:nvPr/>
          </p:nvSpPr>
          <p:spPr bwMode="auto">
            <a:xfrm>
              <a:off x="5119861" y="6430963"/>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84"/>
            <p:cNvSpPr>
              <a:spLocks noChangeArrowheads="1"/>
            </p:cNvSpPr>
            <p:nvPr/>
          </p:nvSpPr>
          <p:spPr bwMode="auto">
            <a:xfrm>
              <a:off x="1478822" y="6445250"/>
              <a:ext cx="307975"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rPr>
                <a:t>2</a:t>
              </a:r>
              <a:endParaRPr kumimoji="0" lang="en-US" sz="1800" b="0" i="0" u="none" strike="noStrike" cap="none" normalizeH="0" baseline="0" dirty="0" smtClean="0">
                <a:ln>
                  <a:noFill/>
                </a:ln>
                <a:solidFill>
                  <a:schemeClr val="tx1"/>
                </a:solidFill>
                <a:effectLst/>
                <a:latin typeface="Arial" pitchFamily="34" charset="0"/>
              </a:endParaRPr>
            </a:p>
          </p:txBody>
        </p:sp>
        <p:sp>
          <p:nvSpPr>
            <p:cNvPr id="141" name="Rectangle 185"/>
            <p:cNvSpPr>
              <a:spLocks noChangeArrowheads="1"/>
            </p:cNvSpPr>
            <p:nvPr/>
          </p:nvSpPr>
          <p:spPr bwMode="auto">
            <a:xfrm>
              <a:off x="2077310" y="6445250"/>
              <a:ext cx="307975"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rPr>
                <a:t>4</a:t>
              </a:r>
              <a:endParaRPr kumimoji="0" lang="en-US" sz="1800" b="0" i="0" u="none" strike="noStrike" cap="none" normalizeH="0" baseline="0" dirty="0" smtClean="0">
                <a:ln>
                  <a:noFill/>
                </a:ln>
                <a:solidFill>
                  <a:schemeClr val="tx1"/>
                </a:solidFill>
                <a:effectLst/>
                <a:latin typeface="Arial" pitchFamily="34" charset="0"/>
              </a:endParaRPr>
            </a:p>
          </p:txBody>
        </p:sp>
        <p:sp>
          <p:nvSpPr>
            <p:cNvPr id="142" name="Rectangle 186"/>
            <p:cNvSpPr>
              <a:spLocks noChangeArrowheads="1"/>
            </p:cNvSpPr>
            <p:nvPr/>
          </p:nvSpPr>
          <p:spPr bwMode="auto">
            <a:xfrm>
              <a:off x="2677385" y="6445250"/>
              <a:ext cx="307975"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rPr>
                <a:t>6</a:t>
              </a:r>
              <a:endParaRPr kumimoji="0" lang="en-US" sz="1800" b="0" i="0" u="none" strike="noStrike" cap="none" normalizeH="0" baseline="0" dirty="0" smtClean="0">
                <a:ln>
                  <a:noFill/>
                </a:ln>
                <a:solidFill>
                  <a:schemeClr val="tx1"/>
                </a:solidFill>
                <a:effectLst/>
                <a:latin typeface="Arial" pitchFamily="34" charset="0"/>
              </a:endParaRPr>
            </a:p>
          </p:txBody>
        </p:sp>
        <p:sp>
          <p:nvSpPr>
            <p:cNvPr id="143" name="Rectangle 187"/>
            <p:cNvSpPr>
              <a:spLocks noChangeArrowheads="1"/>
            </p:cNvSpPr>
            <p:nvPr/>
          </p:nvSpPr>
          <p:spPr bwMode="auto">
            <a:xfrm>
              <a:off x="3284925" y="6445250"/>
              <a:ext cx="307975"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rPr>
                <a:t>8</a:t>
              </a:r>
              <a:endParaRPr kumimoji="0" lang="en-US" sz="1800" b="0" i="0" u="none" strike="noStrike" cap="none" normalizeH="0" baseline="0" dirty="0" smtClean="0">
                <a:ln>
                  <a:noFill/>
                </a:ln>
                <a:solidFill>
                  <a:schemeClr val="tx1"/>
                </a:solidFill>
                <a:effectLst/>
                <a:latin typeface="Arial" pitchFamily="34" charset="0"/>
              </a:endParaRPr>
            </a:p>
          </p:txBody>
        </p:sp>
        <p:sp>
          <p:nvSpPr>
            <p:cNvPr id="144" name="Rectangle 188"/>
            <p:cNvSpPr>
              <a:spLocks noChangeArrowheads="1"/>
            </p:cNvSpPr>
            <p:nvPr/>
          </p:nvSpPr>
          <p:spPr bwMode="auto">
            <a:xfrm>
              <a:off x="3846128" y="6445250"/>
              <a:ext cx="47625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rPr>
                <a:t>10</a:t>
              </a:r>
              <a:endParaRPr kumimoji="0" lang="en-US" sz="1800" b="0" i="0" u="none" strike="noStrike" cap="none" normalizeH="0" baseline="0" dirty="0" smtClean="0">
                <a:ln>
                  <a:noFill/>
                </a:ln>
                <a:solidFill>
                  <a:schemeClr val="tx1"/>
                </a:solidFill>
                <a:effectLst/>
                <a:latin typeface="Arial" pitchFamily="34" charset="0"/>
              </a:endParaRPr>
            </a:p>
          </p:txBody>
        </p:sp>
        <p:sp>
          <p:nvSpPr>
            <p:cNvPr id="145" name="Rectangle 189"/>
            <p:cNvSpPr>
              <a:spLocks noChangeArrowheads="1"/>
            </p:cNvSpPr>
            <p:nvPr/>
          </p:nvSpPr>
          <p:spPr bwMode="auto">
            <a:xfrm>
              <a:off x="4444615" y="6445250"/>
              <a:ext cx="47625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rPr>
                <a:t>12</a:t>
              </a:r>
              <a:endParaRPr kumimoji="0" lang="en-US" sz="1800" b="0" i="0" u="none" strike="noStrike" cap="none" normalizeH="0" baseline="0" dirty="0" smtClean="0">
                <a:ln>
                  <a:noFill/>
                </a:ln>
                <a:solidFill>
                  <a:schemeClr val="tx1"/>
                </a:solidFill>
                <a:effectLst/>
                <a:latin typeface="Arial" pitchFamily="34" charset="0"/>
              </a:endParaRPr>
            </a:p>
          </p:txBody>
        </p:sp>
        <p:sp>
          <p:nvSpPr>
            <p:cNvPr id="146" name="Rectangle 190"/>
            <p:cNvSpPr>
              <a:spLocks noChangeArrowheads="1"/>
            </p:cNvSpPr>
            <p:nvPr/>
          </p:nvSpPr>
          <p:spPr bwMode="auto">
            <a:xfrm>
              <a:off x="5035637" y="6445250"/>
              <a:ext cx="47625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rPr>
                <a:t>14</a:t>
              </a:r>
              <a:endParaRPr kumimoji="0" lang="en-US" sz="1800" b="0" i="0" u="none" strike="noStrike" cap="none" normalizeH="0" baseline="0" dirty="0" smtClean="0">
                <a:ln>
                  <a:noFill/>
                </a:ln>
                <a:solidFill>
                  <a:schemeClr val="tx1"/>
                </a:solidFill>
                <a:effectLst/>
                <a:latin typeface="Arial" pitchFamily="34" charset="0"/>
              </a:endParaRPr>
            </a:p>
          </p:txBody>
        </p:sp>
        <p:sp>
          <p:nvSpPr>
            <p:cNvPr id="147" name="Rectangle 191"/>
            <p:cNvSpPr>
              <a:spLocks noChangeArrowheads="1"/>
            </p:cNvSpPr>
            <p:nvPr/>
          </p:nvSpPr>
          <p:spPr bwMode="auto">
            <a:xfrm>
              <a:off x="2738611" y="6594380"/>
              <a:ext cx="1533525"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rPr>
                <a:t>Time, min</a:t>
              </a:r>
              <a:endParaRPr kumimoji="0" lang="en-US" sz="1800" b="0" i="0" u="none" strike="noStrike" cap="none" normalizeH="0" baseline="0" dirty="0" smtClean="0">
                <a:ln>
                  <a:noFill/>
                </a:ln>
                <a:solidFill>
                  <a:schemeClr val="tx1"/>
                </a:solidFill>
                <a:effectLst/>
                <a:latin typeface="Arial" pitchFamily="34" charset="0"/>
              </a:endParaRPr>
            </a:p>
          </p:txBody>
        </p:sp>
        <p:sp>
          <p:nvSpPr>
            <p:cNvPr id="148" name="Line 192"/>
            <p:cNvSpPr>
              <a:spLocks noChangeShapeType="1"/>
            </p:cNvSpPr>
            <p:nvPr/>
          </p:nvSpPr>
          <p:spPr bwMode="auto">
            <a:xfrm flipV="1">
              <a:off x="924099" y="4648200"/>
              <a:ext cx="0" cy="17827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193"/>
            <p:cNvSpPr>
              <a:spLocks noChangeShapeType="1"/>
            </p:cNvSpPr>
            <p:nvPr/>
          </p:nvSpPr>
          <p:spPr bwMode="auto">
            <a:xfrm flipH="1">
              <a:off x="914574" y="6430963"/>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194"/>
            <p:cNvSpPr>
              <a:spLocks noChangeShapeType="1"/>
            </p:cNvSpPr>
            <p:nvPr/>
          </p:nvSpPr>
          <p:spPr bwMode="auto">
            <a:xfrm flipH="1">
              <a:off x="914574" y="6302375"/>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195"/>
            <p:cNvSpPr>
              <a:spLocks noChangeShapeType="1"/>
            </p:cNvSpPr>
            <p:nvPr/>
          </p:nvSpPr>
          <p:spPr bwMode="auto">
            <a:xfrm flipH="1">
              <a:off x="914574" y="6172200"/>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196"/>
            <p:cNvSpPr>
              <a:spLocks noChangeShapeType="1"/>
            </p:cNvSpPr>
            <p:nvPr/>
          </p:nvSpPr>
          <p:spPr bwMode="auto">
            <a:xfrm flipH="1">
              <a:off x="914574" y="6042025"/>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Line 197"/>
            <p:cNvSpPr>
              <a:spLocks noChangeShapeType="1"/>
            </p:cNvSpPr>
            <p:nvPr/>
          </p:nvSpPr>
          <p:spPr bwMode="auto">
            <a:xfrm flipH="1">
              <a:off x="914574" y="5913438"/>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Line 198"/>
            <p:cNvSpPr>
              <a:spLocks noChangeShapeType="1"/>
            </p:cNvSpPr>
            <p:nvPr/>
          </p:nvSpPr>
          <p:spPr bwMode="auto">
            <a:xfrm flipH="1">
              <a:off x="914574" y="5783263"/>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Line 199"/>
            <p:cNvSpPr>
              <a:spLocks noChangeShapeType="1"/>
            </p:cNvSpPr>
            <p:nvPr/>
          </p:nvSpPr>
          <p:spPr bwMode="auto">
            <a:xfrm flipH="1">
              <a:off x="914574" y="5654675"/>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Line 200"/>
            <p:cNvSpPr>
              <a:spLocks noChangeShapeType="1"/>
            </p:cNvSpPr>
            <p:nvPr/>
          </p:nvSpPr>
          <p:spPr bwMode="auto">
            <a:xfrm flipH="1">
              <a:off x="914574" y="5524500"/>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201"/>
            <p:cNvSpPr>
              <a:spLocks noChangeShapeType="1"/>
            </p:cNvSpPr>
            <p:nvPr/>
          </p:nvSpPr>
          <p:spPr bwMode="auto">
            <a:xfrm flipH="1">
              <a:off x="914574" y="5394325"/>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202"/>
            <p:cNvSpPr>
              <a:spLocks noChangeShapeType="1"/>
            </p:cNvSpPr>
            <p:nvPr/>
          </p:nvSpPr>
          <p:spPr bwMode="auto">
            <a:xfrm flipH="1">
              <a:off x="914574" y="5265738"/>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Line 203"/>
            <p:cNvSpPr>
              <a:spLocks noChangeShapeType="1"/>
            </p:cNvSpPr>
            <p:nvPr/>
          </p:nvSpPr>
          <p:spPr bwMode="auto">
            <a:xfrm flipH="1">
              <a:off x="914574" y="5135563"/>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204"/>
            <p:cNvSpPr>
              <a:spLocks noChangeShapeType="1"/>
            </p:cNvSpPr>
            <p:nvPr/>
          </p:nvSpPr>
          <p:spPr bwMode="auto">
            <a:xfrm flipH="1">
              <a:off x="914574" y="5005388"/>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205"/>
            <p:cNvSpPr>
              <a:spLocks noChangeShapeType="1"/>
            </p:cNvSpPr>
            <p:nvPr/>
          </p:nvSpPr>
          <p:spPr bwMode="auto">
            <a:xfrm flipH="1">
              <a:off x="914574" y="4876800"/>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206"/>
            <p:cNvSpPr>
              <a:spLocks noChangeShapeType="1"/>
            </p:cNvSpPr>
            <p:nvPr/>
          </p:nvSpPr>
          <p:spPr bwMode="auto">
            <a:xfrm flipH="1">
              <a:off x="914574" y="4746625"/>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207"/>
            <p:cNvSpPr>
              <a:spLocks noChangeShapeType="1"/>
            </p:cNvSpPr>
            <p:nvPr/>
          </p:nvSpPr>
          <p:spPr bwMode="auto">
            <a:xfrm flipH="1">
              <a:off x="903461" y="6430963"/>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208"/>
            <p:cNvSpPr>
              <a:spLocks noChangeShapeType="1"/>
            </p:cNvSpPr>
            <p:nvPr/>
          </p:nvSpPr>
          <p:spPr bwMode="auto">
            <a:xfrm flipH="1">
              <a:off x="903461" y="6172200"/>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209"/>
            <p:cNvSpPr>
              <a:spLocks noChangeShapeType="1"/>
            </p:cNvSpPr>
            <p:nvPr/>
          </p:nvSpPr>
          <p:spPr bwMode="auto">
            <a:xfrm flipH="1">
              <a:off x="903461" y="5913438"/>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Line 210"/>
            <p:cNvSpPr>
              <a:spLocks noChangeShapeType="1"/>
            </p:cNvSpPr>
            <p:nvPr/>
          </p:nvSpPr>
          <p:spPr bwMode="auto">
            <a:xfrm flipH="1">
              <a:off x="903461" y="5654675"/>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211"/>
            <p:cNvSpPr>
              <a:spLocks noChangeShapeType="1"/>
            </p:cNvSpPr>
            <p:nvPr/>
          </p:nvSpPr>
          <p:spPr bwMode="auto">
            <a:xfrm flipH="1">
              <a:off x="903461" y="5394325"/>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212"/>
            <p:cNvSpPr>
              <a:spLocks noChangeShapeType="1"/>
            </p:cNvSpPr>
            <p:nvPr/>
          </p:nvSpPr>
          <p:spPr bwMode="auto">
            <a:xfrm flipH="1">
              <a:off x="903461" y="5135563"/>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213"/>
            <p:cNvSpPr>
              <a:spLocks noChangeShapeType="1"/>
            </p:cNvSpPr>
            <p:nvPr/>
          </p:nvSpPr>
          <p:spPr bwMode="auto">
            <a:xfrm flipH="1">
              <a:off x="903461" y="4876800"/>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Rectangle 214"/>
            <p:cNvSpPr>
              <a:spLocks noChangeArrowheads="1"/>
            </p:cNvSpPr>
            <p:nvPr/>
          </p:nvSpPr>
          <p:spPr bwMode="auto">
            <a:xfrm>
              <a:off x="802161" y="6343007"/>
              <a:ext cx="309563"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rPr>
                <a:t>0</a:t>
              </a:r>
              <a:endParaRPr kumimoji="0" lang="en-US" sz="1800" b="0" i="0" u="none" strike="noStrike" cap="none" normalizeH="0" baseline="0" dirty="0" smtClean="0">
                <a:ln>
                  <a:noFill/>
                </a:ln>
                <a:solidFill>
                  <a:schemeClr val="tx1"/>
                </a:solidFill>
                <a:effectLst/>
                <a:latin typeface="Arial" pitchFamily="34" charset="0"/>
              </a:endParaRPr>
            </a:p>
          </p:txBody>
        </p:sp>
        <p:sp>
          <p:nvSpPr>
            <p:cNvPr id="171" name="Rectangle 215"/>
            <p:cNvSpPr>
              <a:spLocks noChangeArrowheads="1"/>
            </p:cNvSpPr>
            <p:nvPr/>
          </p:nvSpPr>
          <p:spPr bwMode="auto">
            <a:xfrm>
              <a:off x="594070" y="6091710"/>
              <a:ext cx="809625"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rPr>
                <a:t>1000</a:t>
              </a:r>
              <a:endParaRPr kumimoji="0" lang="en-US" sz="1800" b="0" i="0" u="none" strike="noStrike" cap="none" normalizeH="0" baseline="0" dirty="0" smtClean="0">
                <a:ln>
                  <a:noFill/>
                </a:ln>
                <a:solidFill>
                  <a:schemeClr val="tx1"/>
                </a:solidFill>
                <a:effectLst/>
                <a:latin typeface="Arial" pitchFamily="34" charset="0"/>
              </a:endParaRPr>
            </a:p>
          </p:txBody>
        </p:sp>
        <p:sp>
          <p:nvSpPr>
            <p:cNvPr id="172" name="Rectangle 216"/>
            <p:cNvSpPr>
              <a:spLocks noChangeArrowheads="1"/>
            </p:cNvSpPr>
            <p:nvPr/>
          </p:nvSpPr>
          <p:spPr bwMode="auto">
            <a:xfrm>
              <a:off x="594070" y="5832947"/>
              <a:ext cx="809625"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rPr>
                <a:t>2000</a:t>
              </a:r>
              <a:endParaRPr kumimoji="0" lang="en-US" sz="1800" b="0" i="0" u="none" strike="noStrike" cap="none" normalizeH="0" baseline="0" dirty="0" smtClean="0">
                <a:ln>
                  <a:noFill/>
                </a:ln>
                <a:solidFill>
                  <a:schemeClr val="tx1"/>
                </a:solidFill>
                <a:effectLst/>
                <a:latin typeface="Arial" pitchFamily="34" charset="0"/>
              </a:endParaRPr>
            </a:p>
          </p:txBody>
        </p:sp>
        <p:sp>
          <p:nvSpPr>
            <p:cNvPr id="173" name="Rectangle 217"/>
            <p:cNvSpPr>
              <a:spLocks noChangeArrowheads="1"/>
            </p:cNvSpPr>
            <p:nvPr/>
          </p:nvSpPr>
          <p:spPr bwMode="auto">
            <a:xfrm>
              <a:off x="594070" y="5574185"/>
              <a:ext cx="809625"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rPr>
                <a:t>3000</a:t>
              </a:r>
              <a:endParaRPr kumimoji="0" lang="en-US" sz="1800" b="0" i="0" u="none" strike="noStrike" cap="none" normalizeH="0" baseline="0" dirty="0" smtClean="0">
                <a:ln>
                  <a:noFill/>
                </a:ln>
                <a:solidFill>
                  <a:schemeClr val="tx1"/>
                </a:solidFill>
                <a:effectLst/>
                <a:latin typeface="Arial" pitchFamily="34" charset="0"/>
              </a:endParaRPr>
            </a:p>
          </p:txBody>
        </p:sp>
        <p:sp>
          <p:nvSpPr>
            <p:cNvPr id="174" name="Rectangle 218"/>
            <p:cNvSpPr>
              <a:spLocks noChangeArrowheads="1"/>
            </p:cNvSpPr>
            <p:nvPr/>
          </p:nvSpPr>
          <p:spPr bwMode="auto">
            <a:xfrm>
              <a:off x="594070" y="5315422"/>
              <a:ext cx="809625"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rPr>
                <a:t>4000</a:t>
              </a:r>
              <a:endParaRPr kumimoji="0" lang="en-US" sz="1800" b="0" i="0" u="none" strike="noStrike" cap="none" normalizeH="0" baseline="0" dirty="0" smtClean="0">
                <a:ln>
                  <a:noFill/>
                </a:ln>
                <a:solidFill>
                  <a:schemeClr val="tx1"/>
                </a:solidFill>
                <a:effectLst/>
                <a:latin typeface="Arial" pitchFamily="34" charset="0"/>
              </a:endParaRPr>
            </a:p>
          </p:txBody>
        </p:sp>
        <p:sp>
          <p:nvSpPr>
            <p:cNvPr id="175" name="Rectangle 219"/>
            <p:cNvSpPr>
              <a:spLocks noChangeArrowheads="1"/>
            </p:cNvSpPr>
            <p:nvPr/>
          </p:nvSpPr>
          <p:spPr bwMode="auto">
            <a:xfrm>
              <a:off x="585017" y="5055072"/>
              <a:ext cx="809625"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rPr>
                <a:t>5000</a:t>
              </a:r>
              <a:endParaRPr kumimoji="0" lang="en-US" sz="1800" b="0" i="0" u="none" strike="noStrike" cap="none" normalizeH="0" baseline="0" dirty="0" smtClean="0">
                <a:ln>
                  <a:noFill/>
                </a:ln>
                <a:solidFill>
                  <a:schemeClr val="tx1"/>
                </a:solidFill>
                <a:effectLst/>
                <a:latin typeface="Arial" pitchFamily="34" charset="0"/>
              </a:endParaRPr>
            </a:p>
          </p:txBody>
        </p:sp>
        <p:sp>
          <p:nvSpPr>
            <p:cNvPr id="176" name="Rectangle 220"/>
            <p:cNvSpPr>
              <a:spLocks noChangeArrowheads="1"/>
            </p:cNvSpPr>
            <p:nvPr/>
          </p:nvSpPr>
          <p:spPr bwMode="auto">
            <a:xfrm>
              <a:off x="585017" y="4796310"/>
              <a:ext cx="809625"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rPr>
                <a:t>6000</a:t>
              </a:r>
              <a:endParaRPr kumimoji="0" lang="en-US" sz="1800" b="0" i="0" u="none" strike="noStrike" cap="none" normalizeH="0" baseline="0" dirty="0" smtClean="0">
                <a:ln>
                  <a:noFill/>
                </a:ln>
                <a:solidFill>
                  <a:schemeClr val="tx1"/>
                </a:solidFill>
                <a:effectLst/>
                <a:latin typeface="Arial" pitchFamily="34" charset="0"/>
              </a:endParaRPr>
            </a:p>
          </p:txBody>
        </p:sp>
        <p:sp>
          <p:nvSpPr>
            <p:cNvPr id="177" name="Rectangle 222"/>
            <p:cNvSpPr>
              <a:spLocks noChangeArrowheads="1"/>
            </p:cNvSpPr>
            <p:nvPr/>
          </p:nvSpPr>
          <p:spPr bwMode="auto">
            <a:xfrm rot="5400000">
              <a:off x="-592502" y="6036402"/>
              <a:ext cx="2054225"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rPr>
                <a:t>Intensity, cps</a:t>
              </a:r>
              <a:endParaRPr kumimoji="0" lang="en-US" sz="1800" b="0" i="0" u="none" strike="noStrike" cap="none" normalizeH="0" baseline="0" dirty="0" smtClean="0">
                <a:ln>
                  <a:noFill/>
                </a:ln>
                <a:solidFill>
                  <a:schemeClr val="tx1"/>
                </a:solidFill>
                <a:effectLst/>
                <a:latin typeface="Arial" pitchFamily="34" charset="0"/>
              </a:endParaRPr>
            </a:p>
          </p:txBody>
        </p:sp>
        <p:sp>
          <p:nvSpPr>
            <p:cNvPr id="178" name="Freeform 224"/>
            <p:cNvSpPr>
              <a:spLocks/>
            </p:cNvSpPr>
            <p:nvPr/>
          </p:nvSpPr>
          <p:spPr bwMode="auto">
            <a:xfrm flipV="1">
              <a:off x="924099" y="4648200"/>
              <a:ext cx="4492625" cy="1714500"/>
            </a:xfrm>
            <a:custGeom>
              <a:avLst/>
              <a:gdLst>
                <a:gd name="T0" fmla="*/ 333 w 24183"/>
                <a:gd name="T1" fmla="*/ 2586 h 22007"/>
                <a:gd name="T2" fmla="*/ 733 w 24183"/>
                <a:gd name="T3" fmla="*/ 1694 h 22007"/>
                <a:gd name="T4" fmla="*/ 1134 w 24183"/>
                <a:gd name="T5" fmla="*/ 1415 h 22007"/>
                <a:gd name="T6" fmla="*/ 1534 w 24183"/>
                <a:gd name="T7" fmla="*/ 791 h 22007"/>
                <a:gd name="T8" fmla="*/ 1934 w 24183"/>
                <a:gd name="T9" fmla="*/ 1207 h 22007"/>
                <a:gd name="T10" fmla="*/ 2334 w 24183"/>
                <a:gd name="T11" fmla="*/ 1718 h 22007"/>
                <a:gd name="T12" fmla="*/ 2735 w 24183"/>
                <a:gd name="T13" fmla="*/ 547 h 22007"/>
                <a:gd name="T14" fmla="*/ 3135 w 24183"/>
                <a:gd name="T15" fmla="*/ 185 h 22007"/>
                <a:gd name="T16" fmla="*/ 3535 w 24183"/>
                <a:gd name="T17" fmla="*/ 1326 h 22007"/>
                <a:gd name="T18" fmla="*/ 3935 w 24183"/>
                <a:gd name="T19" fmla="*/ 2164 h 22007"/>
                <a:gd name="T20" fmla="*/ 4336 w 24183"/>
                <a:gd name="T21" fmla="*/ 3335 h 22007"/>
                <a:gd name="T22" fmla="*/ 4736 w 24183"/>
                <a:gd name="T23" fmla="*/ 1730 h 22007"/>
                <a:gd name="T24" fmla="*/ 5136 w 24183"/>
                <a:gd name="T25" fmla="*/ 2408 h 22007"/>
                <a:gd name="T26" fmla="*/ 5537 w 24183"/>
                <a:gd name="T27" fmla="*/ 13507 h 22007"/>
                <a:gd name="T28" fmla="*/ 5937 w 24183"/>
                <a:gd name="T29" fmla="*/ 18173 h 22007"/>
                <a:gd name="T30" fmla="*/ 6337 w 24183"/>
                <a:gd name="T31" fmla="*/ 13673 h 22007"/>
                <a:gd name="T32" fmla="*/ 6737 w 24183"/>
                <a:gd name="T33" fmla="*/ 12472 h 22007"/>
                <a:gd name="T34" fmla="*/ 7138 w 24183"/>
                <a:gd name="T35" fmla="*/ 14303 h 22007"/>
                <a:gd name="T36" fmla="*/ 7538 w 24183"/>
                <a:gd name="T37" fmla="*/ 10332 h 22007"/>
                <a:gd name="T38" fmla="*/ 7938 w 24183"/>
                <a:gd name="T39" fmla="*/ 6046 h 22007"/>
                <a:gd name="T40" fmla="*/ 8338 w 24183"/>
                <a:gd name="T41" fmla="*/ 5850 h 22007"/>
                <a:gd name="T42" fmla="*/ 8739 w 24183"/>
                <a:gd name="T43" fmla="*/ 6932 h 22007"/>
                <a:gd name="T44" fmla="*/ 9139 w 24183"/>
                <a:gd name="T45" fmla="*/ 4084 h 22007"/>
                <a:gd name="T46" fmla="*/ 9539 w 24183"/>
                <a:gd name="T47" fmla="*/ 4399 h 22007"/>
                <a:gd name="T48" fmla="*/ 9940 w 24183"/>
                <a:gd name="T49" fmla="*/ 4257 h 22007"/>
                <a:gd name="T50" fmla="*/ 10340 w 24183"/>
                <a:gd name="T51" fmla="*/ 3413 h 22007"/>
                <a:gd name="T52" fmla="*/ 10740 w 24183"/>
                <a:gd name="T53" fmla="*/ 3698 h 22007"/>
                <a:gd name="T54" fmla="*/ 11140 w 24183"/>
                <a:gd name="T55" fmla="*/ 3846 h 22007"/>
                <a:gd name="T56" fmla="*/ 11541 w 24183"/>
                <a:gd name="T57" fmla="*/ 7306 h 22007"/>
                <a:gd name="T58" fmla="*/ 11941 w 24183"/>
                <a:gd name="T59" fmla="*/ 9131 h 22007"/>
                <a:gd name="T60" fmla="*/ 12341 w 24183"/>
                <a:gd name="T61" fmla="*/ 4869 h 22007"/>
                <a:gd name="T62" fmla="*/ 12741 w 24183"/>
                <a:gd name="T63" fmla="*/ 4209 h 22007"/>
                <a:gd name="T64" fmla="*/ 13142 w 24183"/>
                <a:gd name="T65" fmla="*/ 6593 h 22007"/>
                <a:gd name="T66" fmla="*/ 13542 w 24183"/>
                <a:gd name="T67" fmla="*/ 8507 h 22007"/>
                <a:gd name="T68" fmla="*/ 13942 w 24183"/>
                <a:gd name="T69" fmla="*/ 5594 h 22007"/>
                <a:gd name="T70" fmla="*/ 14343 w 24183"/>
                <a:gd name="T71" fmla="*/ 6284 h 22007"/>
                <a:gd name="T72" fmla="*/ 14743 w 24183"/>
                <a:gd name="T73" fmla="*/ 5880 h 22007"/>
                <a:gd name="T74" fmla="*/ 15143 w 24183"/>
                <a:gd name="T75" fmla="*/ 5666 h 22007"/>
                <a:gd name="T76" fmla="*/ 15543 w 24183"/>
                <a:gd name="T77" fmla="*/ 3805 h 22007"/>
                <a:gd name="T78" fmla="*/ 15944 w 24183"/>
                <a:gd name="T79" fmla="*/ 5808 h 22007"/>
                <a:gd name="T80" fmla="*/ 16344 w 24183"/>
                <a:gd name="T81" fmla="*/ 4037 h 22007"/>
                <a:gd name="T82" fmla="*/ 16744 w 24183"/>
                <a:gd name="T83" fmla="*/ 5511 h 22007"/>
                <a:gd name="T84" fmla="*/ 17144 w 24183"/>
                <a:gd name="T85" fmla="*/ 4952 h 22007"/>
                <a:gd name="T86" fmla="*/ 17545 w 24183"/>
                <a:gd name="T87" fmla="*/ 4494 h 22007"/>
                <a:gd name="T88" fmla="*/ 17945 w 24183"/>
                <a:gd name="T89" fmla="*/ 5380 h 22007"/>
                <a:gd name="T90" fmla="*/ 18345 w 24183"/>
                <a:gd name="T91" fmla="*/ 4958 h 22007"/>
                <a:gd name="T92" fmla="*/ 18745 w 24183"/>
                <a:gd name="T93" fmla="*/ 4203 h 22007"/>
                <a:gd name="T94" fmla="*/ 19146 w 24183"/>
                <a:gd name="T95" fmla="*/ 7205 h 22007"/>
                <a:gd name="T96" fmla="*/ 19546 w 24183"/>
                <a:gd name="T97" fmla="*/ 9958 h 22007"/>
                <a:gd name="T98" fmla="*/ 19946 w 24183"/>
                <a:gd name="T99" fmla="*/ 9773 h 22007"/>
                <a:gd name="T100" fmla="*/ 20347 w 24183"/>
                <a:gd name="T101" fmla="*/ 5660 h 22007"/>
                <a:gd name="T102" fmla="*/ 20747 w 24183"/>
                <a:gd name="T103" fmla="*/ 9244 h 22007"/>
                <a:gd name="T104" fmla="*/ 21147 w 24183"/>
                <a:gd name="T105" fmla="*/ 13150 h 22007"/>
                <a:gd name="T106" fmla="*/ 21547 w 24183"/>
                <a:gd name="T107" fmla="*/ 13304 h 22007"/>
                <a:gd name="T108" fmla="*/ 21948 w 24183"/>
                <a:gd name="T109" fmla="*/ 14803 h 22007"/>
                <a:gd name="T110" fmla="*/ 22348 w 24183"/>
                <a:gd name="T111" fmla="*/ 22007 h 22007"/>
                <a:gd name="T112" fmla="*/ 22748 w 24183"/>
                <a:gd name="T113" fmla="*/ 6753 h 22007"/>
                <a:gd name="T114" fmla="*/ 23148 w 24183"/>
                <a:gd name="T115" fmla="*/ 3656 h 22007"/>
                <a:gd name="T116" fmla="*/ 23549 w 24183"/>
                <a:gd name="T117" fmla="*/ 1278 h 22007"/>
                <a:gd name="T118" fmla="*/ 23949 w 24183"/>
                <a:gd name="T119" fmla="*/ 969 h 2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183" h="22007">
                  <a:moveTo>
                    <a:pt x="0" y="2729"/>
                  </a:moveTo>
                  <a:lnTo>
                    <a:pt x="0" y="2729"/>
                  </a:lnTo>
                  <a:lnTo>
                    <a:pt x="33" y="2770"/>
                  </a:lnTo>
                  <a:lnTo>
                    <a:pt x="66" y="2848"/>
                  </a:lnTo>
                  <a:lnTo>
                    <a:pt x="100" y="3038"/>
                  </a:lnTo>
                  <a:lnTo>
                    <a:pt x="133" y="3335"/>
                  </a:lnTo>
                  <a:lnTo>
                    <a:pt x="166" y="3359"/>
                  </a:lnTo>
                  <a:lnTo>
                    <a:pt x="200" y="2973"/>
                  </a:lnTo>
                  <a:lnTo>
                    <a:pt x="233" y="2604"/>
                  </a:lnTo>
                  <a:lnTo>
                    <a:pt x="266" y="2521"/>
                  </a:lnTo>
                  <a:lnTo>
                    <a:pt x="300" y="2598"/>
                  </a:lnTo>
                  <a:lnTo>
                    <a:pt x="333" y="2586"/>
                  </a:lnTo>
                  <a:lnTo>
                    <a:pt x="366" y="2545"/>
                  </a:lnTo>
                  <a:lnTo>
                    <a:pt x="400" y="2628"/>
                  </a:lnTo>
                  <a:lnTo>
                    <a:pt x="433" y="2592"/>
                  </a:lnTo>
                  <a:lnTo>
                    <a:pt x="466" y="2325"/>
                  </a:lnTo>
                  <a:lnTo>
                    <a:pt x="500" y="2128"/>
                  </a:lnTo>
                  <a:lnTo>
                    <a:pt x="533" y="2164"/>
                  </a:lnTo>
                  <a:lnTo>
                    <a:pt x="567" y="2140"/>
                  </a:lnTo>
                  <a:lnTo>
                    <a:pt x="600" y="1855"/>
                  </a:lnTo>
                  <a:lnTo>
                    <a:pt x="633" y="1605"/>
                  </a:lnTo>
                  <a:lnTo>
                    <a:pt x="667" y="1647"/>
                  </a:lnTo>
                  <a:lnTo>
                    <a:pt x="700" y="1801"/>
                  </a:lnTo>
                  <a:lnTo>
                    <a:pt x="733" y="1694"/>
                  </a:lnTo>
                  <a:lnTo>
                    <a:pt x="767" y="1207"/>
                  </a:lnTo>
                  <a:lnTo>
                    <a:pt x="800" y="827"/>
                  </a:lnTo>
                  <a:lnTo>
                    <a:pt x="833" y="1017"/>
                  </a:lnTo>
                  <a:lnTo>
                    <a:pt x="867" y="1403"/>
                  </a:lnTo>
                  <a:lnTo>
                    <a:pt x="900" y="1558"/>
                  </a:lnTo>
                  <a:lnTo>
                    <a:pt x="933" y="1683"/>
                  </a:lnTo>
                  <a:lnTo>
                    <a:pt x="967" y="1790"/>
                  </a:lnTo>
                  <a:lnTo>
                    <a:pt x="1000" y="1593"/>
                  </a:lnTo>
                  <a:lnTo>
                    <a:pt x="1034" y="1290"/>
                  </a:lnTo>
                  <a:lnTo>
                    <a:pt x="1067" y="1237"/>
                  </a:lnTo>
                  <a:lnTo>
                    <a:pt x="1100" y="1350"/>
                  </a:lnTo>
                  <a:lnTo>
                    <a:pt x="1134" y="1415"/>
                  </a:lnTo>
                  <a:lnTo>
                    <a:pt x="1167" y="1320"/>
                  </a:lnTo>
                  <a:lnTo>
                    <a:pt x="1200" y="1106"/>
                  </a:lnTo>
                  <a:lnTo>
                    <a:pt x="1234" y="1058"/>
                  </a:lnTo>
                  <a:lnTo>
                    <a:pt x="1267" y="1243"/>
                  </a:lnTo>
                  <a:lnTo>
                    <a:pt x="1300" y="1308"/>
                  </a:lnTo>
                  <a:lnTo>
                    <a:pt x="1334" y="1070"/>
                  </a:lnTo>
                  <a:lnTo>
                    <a:pt x="1367" y="838"/>
                  </a:lnTo>
                  <a:lnTo>
                    <a:pt x="1400" y="987"/>
                  </a:lnTo>
                  <a:lnTo>
                    <a:pt x="1434" y="1344"/>
                  </a:lnTo>
                  <a:lnTo>
                    <a:pt x="1467" y="1379"/>
                  </a:lnTo>
                  <a:lnTo>
                    <a:pt x="1501" y="1017"/>
                  </a:lnTo>
                  <a:lnTo>
                    <a:pt x="1534" y="791"/>
                  </a:lnTo>
                  <a:lnTo>
                    <a:pt x="1567" y="940"/>
                  </a:lnTo>
                  <a:lnTo>
                    <a:pt x="1601" y="981"/>
                  </a:lnTo>
                  <a:lnTo>
                    <a:pt x="1634" y="749"/>
                  </a:lnTo>
                  <a:lnTo>
                    <a:pt x="1667" y="672"/>
                  </a:lnTo>
                  <a:lnTo>
                    <a:pt x="1701" y="827"/>
                  </a:lnTo>
                  <a:lnTo>
                    <a:pt x="1734" y="940"/>
                  </a:lnTo>
                  <a:lnTo>
                    <a:pt x="1767" y="1029"/>
                  </a:lnTo>
                  <a:lnTo>
                    <a:pt x="1801" y="1249"/>
                  </a:lnTo>
                  <a:lnTo>
                    <a:pt x="1834" y="1362"/>
                  </a:lnTo>
                  <a:lnTo>
                    <a:pt x="1867" y="1195"/>
                  </a:lnTo>
                  <a:lnTo>
                    <a:pt x="1901" y="1124"/>
                  </a:lnTo>
                  <a:lnTo>
                    <a:pt x="1934" y="1207"/>
                  </a:lnTo>
                  <a:lnTo>
                    <a:pt x="1967" y="1041"/>
                  </a:lnTo>
                  <a:lnTo>
                    <a:pt x="2001" y="684"/>
                  </a:lnTo>
                  <a:lnTo>
                    <a:pt x="2034" y="553"/>
                  </a:lnTo>
                  <a:lnTo>
                    <a:pt x="2068" y="731"/>
                  </a:lnTo>
                  <a:lnTo>
                    <a:pt x="2101" y="928"/>
                  </a:lnTo>
                  <a:lnTo>
                    <a:pt x="2134" y="993"/>
                  </a:lnTo>
                  <a:lnTo>
                    <a:pt x="2168" y="1100"/>
                  </a:lnTo>
                  <a:lnTo>
                    <a:pt x="2201" y="1076"/>
                  </a:lnTo>
                  <a:lnTo>
                    <a:pt x="2234" y="731"/>
                  </a:lnTo>
                  <a:lnTo>
                    <a:pt x="2268" y="737"/>
                  </a:lnTo>
                  <a:lnTo>
                    <a:pt x="2301" y="1344"/>
                  </a:lnTo>
                  <a:lnTo>
                    <a:pt x="2334" y="1718"/>
                  </a:lnTo>
                  <a:lnTo>
                    <a:pt x="2368" y="1463"/>
                  </a:lnTo>
                  <a:lnTo>
                    <a:pt x="2401" y="945"/>
                  </a:lnTo>
                  <a:lnTo>
                    <a:pt x="2434" y="636"/>
                  </a:lnTo>
                  <a:lnTo>
                    <a:pt x="2468" y="785"/>
                  </a:lnTo>
                  <a:lnTo>
                    <a:pt x="2501" y="1142"/>
                  </a:lnTo>
                  <a:lnTo>
                    <a:pt x="2535" y="1344"/>
                  </a:lnTo>
                  <a:lnTo>
                    <a:pt x="2568" y="1463"/>
                  </a:lnTo>
                  <a:lnTo>
                    <a:pt x="2601" y="1504"/>
                  </a:lnTo>
                  <a:lnTo>
                    <a:pt x="2635" y="1225"/>
                  </a:lnTo>
                  <a:lnTo>
                    <a:pt x="2668" y="785"/>
                  </a:lnTo>
                  <a:lnTo>
                    <a:pt x="2701" y="541"/>
                  </a:lnTo>
                  <a:lnTo>
                    <a:pt x="2735" y="547"/>
                  </a:lnTo>
                  <a:lnTo>
                    <a:pt x="2768" y="737"/>
                  </a:lnTo>
                  <a:lnTo>
                    <a:pt x="2801" y="1023"/>
                  </a:lnTo>
                  <a:lnTo>
                    <a:pt x="2835" y="1362"/>
                  </a:lnTo>
                  <a:lnTo>
                    <a:pt x="2868" y="1760"/>
                  </a:lnTo>
                  <a:lnTo>
                    <a:pt x="2901" y="2039"/>
                  </a:lnTo>
                  <a:lnTo>
                    <a:pt x="2935" y="2021"/>
                  </a:lnTo>
                  <a:lnTo>
                    <a:pt x="2968" y="1665"/>
                  </a:lnTo>
                  <a:lnTo>
                    <a:pt x="3002" y="1017"/>
                  </a:lnTo>
                  <a:lnTo>
                    <a:pt x="3035" y="393"/>
                  </a:lnTo>
                  <a:lnTo>
                    <a:pt x="3068" y="131"/>
                  </a:lnTo>
                  <a:lnTo>
                    <a:pt x="3102" y="155"/>
                  </a:lnTo>
                  <a:lnTo>
                    <a:pt x="3135" y="185"/>
                  </a:lnTo>
                  <a:lnTo>
                    <a:pt x="3168" y="131"/>
                  </a:lnTo>
                  <a:lnTo>
                    <a:pt x="3202" y="48"/>
                  </a:lnTo>
                  <a:lnTo>
                    <a:pt x="3235" y="0"/>
                  </a:lnTo>
                  <a:lnTo>
                    <a:pt x="3268" y="36"/>
                  </a:lnTo>
                  <a:lnTo>
                    <a:pt x="3302" y="89"/>
                  </a:lnTo>
                  <a:lnTo>
                    <a:pt x="3335" y="101"/>
                  </a:lnTo>
                  <a:lnTo>
                    <a:pt x="3368" y="232"/>
                  </a:lnTo>
                  <a:lnTo>
                    <a:pt x="3402" y="488"/>
                  </a:lnTo>
                  <a:lnTo>
                    <a:pt x="3435" y="607"/>
                  </a:lnTo>
                  <a:lnTo>
                    <a:pt x="3468" y="737"/>
                  </a:lnTo>
                  <a:lnTo>
                    <a:pt x="3502" y="1124"/>
                  </a:lnTo>
                  <a:lnTo>
                    <a:pt x="3535" y="1326"/>
                  </a:lnTo>
                  <a:lnTo>
                    <a:pt x="3569" y="1064"/>
                  </a:lnTo>
                  <a:lnTo>
                    <a:pt x="3602" y="862"/>
                  </a:lnTo>
                  <a:lnTo>
                    <a:pt x="3635" y="1041"/>
                  </a:lnTo>
                  <a:lnTo>
                    <a:pt x="3669" y="1326"/>
                  </a:lnTo>
                  <a:lnTo>
                    <a:pt x="3702" y="1433"/>
                  </a:lnTo>
                  <a:lnTo>
                    <a:pt x="3735" y="1326"/>
                  </a:lnTo>
                  <a:lnTo>
                    <a:pt x="3769" y="1201"/>
                  </a:lnTo>
                  <a:lnTo>
                    <a:pt x="3802" y="1249"/>
                  </a:lnTo>
                  <a:lnTo>
                    <a:pt x="3835" y="1391"/>
                  </a:lnTo>
                  <a:lnTo>
                    <a:pt x="3869" y="1552"/>
                  </a:lnTo>
                  <a:lnTo>
                    <a:pt x="3902" y="1873"/>
                  </a:lnTo>
                  <a:lnTo>
                    <a:pt x="3935" y="2164"/>
                  </a:lnTo>
                  <a:lnTo>
                    <a:pt x="3969" y="2081"/>
                  </a:lnTo>
                  <a:lnTo>
                    <a:pt x="4002" y="2075"/>
                  </a:lnTo>
                  <a:lnTo>
                    <a:pt x="4036" y="2640"/>
                  </a:lnTo>
                  <a:lnTo>
                    <a:pt x="4069" y="3038"/>
                  </a:lnTo>
                  <a:lnTo>
                    <a:pt x="4102" y="2622"/>
                  </a:lnTo>
                  <a:lnTo>
                    <a:pt x="4136" y="2087"/>
                  </a:lnTo>
                  <a:lnTo>
                    <a:pt x="4169" y="1914"/>
                  </a:lnTo>
                  <a:lnTo>
                    <a:pt x="4202" y="1980"/>
                  </a:lnTo>
                  <a:lnTo>
                    <a:pt x="4236" y="2497"/>
                  </a:lnTo>
                  <a:lnTo>
                    <a:pt x="4269" y="3210"/>
                  </a:lnTo>
                  <a:lnTo>
                    <a:pt x="4302" y="3454"/>
                  </a:lnTo>
                  <a:lnTo>
                    <a:pt x="4336" y="3335"/>
                  </a:lnTo>
                  <a:lnTo>
                    <a:pt x="4369" y="3204"/>
                  </a:lnTo>
                  <a:lnTo>
                    <a:pt x="4402" y="3074"/>
                  </a:lnTo>
                  <a:lnTo>
                    <a:pt x="4436" y="2955"/>
                  </a:lnTo>
                  <a:lnTo>
                    <a:pt x="4469" y="2770"/>
                  </a:lnTo>
                  <a:lnTo>
                    <a:pt x="4503" y="2360"/>
                  </a:lnTo>
                  <a:lnTo>
                    <a:pt x="4536" y="1837"/>
                  </a:lnTo>
                  <a:lnTo>
                    <a:pt x="4569" y="1593"/>
                  </a:lnTo>
                  <a:lnTo>
                    <a:pt x="4603" y="1724"/>
                  </a:lnTo>
                  <a:lnTo>
                    <a:pt x="4636" y="1843"/>
                  </a:lnTo>
                  <a:lnTo>
                    <a:pt x="4669" y="1748"/>
                  </a:lnTo>
                  <a:lnTo>
                    <a:pt x="4703" y="1617"/>
                  </a:lnTo>
                  <a:lnTo>
                    <a:pt x="4736" y="1730"/>
                  </a:lnTo>
                  <a:lnTo>
                    <a:pt x="4769" y="2045"/>
                  </a:lnTo>
                  <a:lnTo>
                    <a:pt x="4803" y="2063"/>
                  </a:lnTo>
                  <a:lnTo>
                    <a:pt x="4836" y="1778"/>
                  </a:lnTo>
                  <a:lnTo>
                    <a:pt x="4869" y="1843"/>
                  </a:lnTo>
                  <a:lnTo>
                    <a:pt x="4903" y="2247"/>
                  </a:lnTo>
                  <a:lnTo>
                    <a:pt x="4936" y="2170"/>
                  </a:lnTo>
                  <a:lnTo>
                    <a:pt x="4970" y="1587"/>
                  </a:lnTo>
                  <a:lnTo>
                    <a:pt x="5003" y="1415"/>
                  </a:lnTo>
                  <a:lnTo>
                    <a:pt x="5036" y="1819"/>
                  </a:lnTo>
                  <a:lnTo>
                    <a:pt x="5070" y="2271"/>
                  </a:lnTo>
                  <a:lnTo>
                    <a:pt x="5103" y="2485"/>
                  </a:lnTo>
                  <a:lnTo>
                    <a:pt x="5136" y="2408"/>
                  </a:lnTo>
                  <a:lnTo>
                    <a:pt x="5170" y="2634"/>
                  </a:lnTo>
                  <a:lnTo>
                    <a:pt x="5203" y="3704"/>
                  </a:lnTo>
                  <a:lnTo>
                    <a:pt x="5236" y="4655"/>
                  </a:lnTo>
                  <a:lnTo>
                    <a:pt x="5270" y="4839"/>
                  </a:lnTo>
                  <a:lnTo>
                    <a:pt x="5303" y="5446"/>
                  </a:lnTo>
                  <a:lnTo>
                    <a:pt x="5336" y="6908"/>
                  </a:lnTo>
                  <a:lnTo>
                    <a:pt x="5370" y="8394"/>
                  </a:lnTo>
                  <a:lnTo>
                    <a:pt x="5403" y="9773"/>
                  </a:lnTo>
                  <a:lnTo>
                    <a:pt x="5436" y="11117"/>
                  </a:lnTo>
                  <a:lnTo>
                    <a:pt x="5470" y="12252"/>
                  </a:lnTo>
                  <a:lnTo>
                    <a:pt x="5503" y="12978"/>
                  </a:lnTo>
                  <a:lnTo>
                    <a:pt x="5537" y="13507"/>
                  </a:lnTo>
                  <a:lnTo>
                    <a:pt x="5570" y="14648"/>
                  </a:lnTo>
                  <a:lnTo>
                    <a:pt x="5603" y="15890"/>
                  </a:lnTo>
                  <a:lnTo>
                    <a:pt x="5637" y="15884"/>
                  </a:lnTo>
                  <a:lnTo>
                    <a:pt x="5670" y="14410"/>
                  </a:lnTo>
                  <a:lnTo>
                    <a:pt x="5703" y="12460"/>
                  </a:lnTo>
                  <a:lnTo>
                    <a:pt x="5737" y="12133"/>
                  </a:lnTo>
                  <a:lnTo>
                    <a:pt x="5770" y="14155"/>
                  </a:lnTo>
                  <a:lnTo>
                    <a:pt x="5803" y="15950"/>
                  </a:lnTo>
                  <a:lnTo>
                    <a:pt x="5837" y="15659"/>
                  </a:lnTo>
                  <a:lnTo>
                    <a:pt x="5870" y="15498"/>
                  </a:lnTo>
                  <a:lnTo>
                    <a:pt x="5903" y="17169"/>
                  </a:lnTo>
                  <a:lnTo>
                    <a:pt x="5937" y="18173"/>
                  </a:lnTo>
                  <a:lnTo>
                    <a:pt x="5970" y="17549"/>
                  </a:lnTo>
                  <a:lnTo>
                    <a:pt x="6004" y="17900"/>
                  </a:lnTo>
                  <a:lnTo>
                    <a:pt x="6037" y="19368"/>
                  </a:lnTo>
                  <a:lnTo>
                    <a:pt x="6070" y="20064"/>
                  </a:lnTo>
                  <a:lnTo>
                    <a:pt x="6104" y="20028"/>
                  </a:lnTo>
                  <a:lnTo>
                    <a:pt x="6137" y="19636"/>
                  </a:lnTo>
                  <a:lnTo>
                    <a:pt x="6170" y="18209"/>
                  </a:lnTo>
                  <a:lnTo>
                    <a:pt x="6204" y="15926"/>
                  </a:lnTo>
                  <a:lnTo>
                    <a:pt x="6237" y="14089"/>
                  </a:lnTo>
                  <a:lnTo>
                    <a:pt x="6270" y="13073"/>
                  </a:lnTo>
                  <a:lnTo>
                    <a:pt x="6304" y="12728"/>
                  </a:lnTo>
                  <a:lnTo>
                    <a:pt x="6337" y="13673"/>
                  </a:lnTo>
                  <a:lnTo>
                    <a:pt x="6370" y="15177"/>
                  </a:lnTo>
                  <a:lnTo>
                    <a:pt x="6404" y="15231"/>
                  </a:lnTo>
                  <a:lnTo>
                    <a:pt x="6437" y="13923"/>
                  </a:lnTo>
                  <a:lnTo>
                    <a:pt x="6471" y="12728"/>
                  </a:lnTo>
                  <a:lnTo>
                    <a:pt x="6504" y="12365"/>
                  </a:lnTo>
                  <a:lnTo>
                    <a:pt x="6537" y="12734"/>
                  </a:lnTo>
                  <a:lnTo>
                    <a:pt x="6571" y="12769"/>
                  </a:lnTo>
                  <a:lnTo>
                    <a:pt x="6604" y="11688"/>
                  </a:lnTo>
                  <a:lnTo>
                    <a:pt x="6637" y="10421"/>
                  </a:lnTo>
                  <a:lnTo>
                    <a:pt x="6671" y="10457"/>
                  </a:lnTo>
                  <a:lnTo>
                    <a:pt x="6704" y="11753"/>
                  </a:lnTo>
                  <a:lnTo>
                    <a:pt x="6737" y="12472"/>
                  </a:lnTo>
                  <a:lnTo>
                    <a:pt x="6771" y="11783"/>
                  </a:lnTo>
                  <a:lnTo>
                    <a:pt x="6804" y="11224"/>
                  </a:lnTo>
                  <a:lnTo>
                    <a:pt x="6837" y="11301"/>
                  </a:lnTo>
                  <a:lnTo>
                    <a:pt x="6871" y="11777"/>
                  </a:lnTo>
                  <a:lnTo>
                    <a:pt x="6904" y="14036"/>
                  </a:lnTo>
                  <a:lnTo>
                    <a:pt x="6938" y="16925"/>
                  </a:lnTo>
                  <a:lnTo>
                    <a:pt x="6971" y="17460"/>
                  </a:lnTo>
                  <a:lnTo>
                    <a:pt x="7004" y="16509"/>
                  </a:lnTo>
                  <a:lnTo>
                    <a:pt x="7038" y="15831"/>
                  </a:lnTo>
                  <a:lnTo>
                    <a:pt x="7071" y="15058"/>
                  </a:lnTo>
                  <a:lnTo>
                    <a:pt x="7104" y="14464"/>
                  </a:lnTo>
                  <a:lnTo>
                    <a:pt x="7138" y="14303"/>
                  </a:lnTo>
                  <a:lnTo>
                    <a:pt x="7171" y="13542"/>
                  </a:lnTo>
                  <a:lnTo>
                    <a:pt x="7204" y="12609"/>
                  </a:lnTo>
                  <a:lnTo>
                    <a:pt x="7238" y="13382"/>
                  </a:lnTo>
                  <a:lnTo>
                    <a:pt x="7271" y="15706"/>
                  </a:lnTo>
                  <a:lnTo>
                    <a:pt x="7304" y="17341"/>
                  </a:lnTo>
                  <a:lnTo>
                    <a:pt x="7338" y="17020"/>
                  </a:lnTo>
                  <a:lnTo>
                    <a:pt x="7371" y="15837"/>
                  </a:lnTo>
                  <a:lnTo>
                    <a:pt x="7404" y="16170"/>
                  </a:lnTo>
                  <a:lnTo>
                    <a:pt x="7438" y="17763"/>
                  </a:lnTo>
                  <a:lnTo>
                    <a:pt x="7471" y="16889"/>
                  </a:lnTo>
                  <a:lnTo>
                    <a:pt x="7505" y="13144"/>
                  </a:lnTo>
                  <a:lnTo>
                    <a:pt x="7538" y="10332"/>
                  </a:lnTo>
                  <a:lnTo>
                    <a:pt x="7571" y="9494"/>
                  </a:lnTo>
                  <a:lnTo>
                    <a:pt x="7605" y="8977"/>
                  </a:lnTo>
                  <a:lnTo>
                    <a:pt x="7638" y="8495"/>
                  </a:lnTo>
                  <a:lnTo>
                    <a:pt x="7671" y="8370"/>
                  </a:lnTo>
                  <a:lnTo>
                    <a:pt x="7705" y="8174"/>
                  </a:lnTo>
                  <a:lnTo>
                    <a:pt x="7738" y="7627"/>
                  </a:lnTo>
                  <a:lnTo>
                    <a:pt x="7771" y="6843"/>
                  </a:lnTo>
                  <a:lnTo>
                    <a:pt x="7805" y="5903"/>
                  </a:lnTo>
                  <a:lnTo>
                    <a:pt x="7838" y="5386"/>
                  </a:lnTo>
                  <a:lnTo>
                    <a:pt x="7871" y="5784"/>
                  </a:lnTo>
                  <a:lnTo>
                    <a:pt x="7905" y="6207"/>
                  </a:lnTo>
                  <a:lnTo>
                    <a:pt x="7938" y="6046"/>
                  </a:lnTo>
                  <a:lnTo>
                    <a:pt x="7972" y="6403"/>
                  </a:lnTo>
                  <a:lnTo>
                    <a:pt x="8005" y="7788"/>
                  </a:lnTo>
                  <a:lnTo>
                    <a:pt x="8038" y="8787"/>
                  </a:lnTo>
                  <a:lnTo>
                    <a:pt x="8072" y="8210"/>
                  </a:lnTo>
                  <a:lnTo>
                    <a:pt x="8105" y="6771"/>
                  </a:lnTo>
                  <a:lnTo>
                    <a:pt x="8138" y="5737"/>
                  </a:lnTo>
                  <a:lnTo>
                    <a:pt x="8172" y="5368"/>
                  </a:lnTo>
                  <a:lnTo>
                    <a:pt x="8205" y="5392"/>
                  </a:lnTo>
                  <a:lnTo>
                    <a:pt x="8238" y="5731"/>
                  </a:lnTo>
                  <a:lnTo>
                    <a:pt x="8272" y="6212"/>
                  </a:lnTo>
                  <a:lnTo>
                    <a:pt x="8305" y="6266"/>
                  </a:lnTo>
                  <a:lnTo>
                    <a:pt x="8338" y="5850"/>
                  </a:lnTo>
                  <a:lnTo>
                    <a:pt x="8372" y="5612"/>
                  </a:lnTo>
                  <a:lnTo>
                    <a:pt x="8405" y="5576"/>
                  </a:lnTo>
                  <a:lnTo>
                    <a:pt x="8439" y="5505"/>
                  </a:lnTo>
                  <a:lnTo>
                    <a:pt x="8472" y="5612"/>
                  </a:lnTo>
                  <a:lnTo>
                    <a:pt x="8505" y="5903"/>
                  </a:lnTo>
                  <a:lnTo>
                    <a:pt x="8539" y="5987"/>
                  </a:lnTo>
                  <a:lnTo>
                    <a:pt x="8572" y="5713"/>
                  </a:lnTo>
                  <a:lnTo>
                    <a:pt x="8605" y="5493"/>
                  </a:lnTo>
                  <a:lnTo>
                    <a:pt x="8639" y="5416"/>
                  </a:lnTo>
                  <a:lnTo>
                    <a:pt x="8672" y="5190"/>
                  </a:lnTo>
                  <a:lnTo>
                    <a:pt x="8705" y="5493"/>
                  </a:lnTo>
                  <a:lnTo>
                    <a:pt x="8739" y="6932"/>
                  </a:lnTo>
                  <a:lnTo>
                    <a:pt x="8772" y="8073"/>
                  </a:lnTo>
                  <a:lnTo>
                    <a:pt x="8805" y="7681"/>
                  </a:lnTo>
                  <a:lnTo>
                    <a:pt x="8839" y="6854"/>
                  </a:lnTo>
                  <a:lnTo>
                    <a:pt x="8872" y="6926"/>
                  </a:lnTo>
                  <a:lnTo>
                    <a:pt x="8906" y="7746"/>
                  </a:lnTo>
                  <a:lnTo>
                    <a:pt x="8939" y="8091"/>
                  </a:lnTo>
                  <a:lnTo>
                    <a:pt x="8972" y="7170"/>
                  </a:lnTo>
                  <a:lnTo>
                    <a:pt x="9006" y="5612"/>
                  </a:lnTo>
                  <a:lnTo>
                    <a:pt x="9039" y="4304"/>
                  </a:lnTo>
                  <a:lnTo>
                    <a:pt x="9072" y="3644"/>
                  </a:lnTo>
                  <a:lnTo>
                    <a:pt x="9106" y="3751"/>
                  </a:lnTo>
                  <a:lnTo>
                    <a:pt x="9139" y="4084"/>
                  </a:lnTo>
                  <a:lnTo>
                    <a:pt x="9172" y="3971"/>
                  </a:lnTo>
                  <a:lnTo>
                    <a:pt x="9206" y="3632"/>
                  </a:lnTo>
                  <a:lnTo>
                    <a:pt x="9239" y="3561"/>
                  </a:lnTo>
                  <a:lnTo>
                    <a:pt x="9272" y="3811"/>
                  </a:lnTo>
                  <a:lnTo>
                    <a:pt x="9306" y="4381"/>
                  </a:lnTo>
                  <a:lnTo>
                    <a:pt x="9339" y="4982"/>
                  </a:lnTo>
                  <a:lnTo>
                    <a:pt x="9372" y="4869"/>
                  </a:lnTo>
                  <a:lnTo>
                    <a:pt x="9406" y="4049"/>
                  </a:lnTo>
                  <a:lnTo>
                    <a:pt x="9439" y="3543"/>
                  </a:lnTo>
                  <a:lnTo>
                    <a:pt x="9473" y="4013"/>
                  </a:lnTo>
                  <a:lnTo>
                    <a:pt x="9506" y="4708"/>
                  </a:lnTo>
                  <a:lnTo>
                    <a:pt x="9539" y="4399"/>
                  </a:lnTo>
                  <a:lnTo>
                    <a:pt x="9573" y="3418"/>
                  </a:lnTo>
                  <a:lnTo>
                    <a:pt x="9606" y="3127"/>
                  </a:lnTo>
                  <a:lnTo>
                    <a:pt x="9639" y="3609"/>
                  </a:lnTo>
                  <a:lnTo>
                    <a:pt x="9673" y="3728"/>
                  </a:lnTo>
                  <a:lnTo>
                    <a:pt x="9706" y="3139"/>
                  </a:lnTo>
                  <a:lnTo>
                    <a:pt x="9739" y="2759"/>
                  </a:lnTo>
                  <a:lnTo>
                    <a:pt x="9773" y="3187"/>
                  </a:lnTo>
                  <a:lnTo>
                    <a:pt x="9806" y="3864"/>
                  </a:lnTo>
                  <a:lnTo>
                    <a:pt x="9839" y="4025"/>
                  </a:lnTo>
                  <a:lnTo>
                    <a:pt x="9873" y="3906"/>
                  </a:lnTo>
                  <a:lnTo>
                    <a:pt x="9906" y="4060"/>
                  </a:lnTo>
                  <a:lnTo>
                    <a:pt x="9940" y="4257"/>
                  </a:lnTo>
                  <a:lnTo>
                    <a:pt x="9973" y="4102"/>
                  </a:lnTo>
                  <a:lnTo>
                    <a:pt x="10006" y="3579"/>
                  </a:lnTo>
                  <a:lnTo>
                    <a:pt x="10040" y="3240"/>
                  </a:lnTo>
                  <a:lnTo>
                    <a:pt x="10073" y="3472"/>
                  </a:lnTo>
                  <a:lnTo>
                    <a:pt x="10106" y="3644"/>
                  </a:lnTo>
                  <a:lnTo>
                    <a:pt x="10140" y="3573"/>
                  </a:lnTo>
                  <a:lnTo>
                    <a:pt x="10173" y="3698"/>
                  </a:lnTo>
                  <a:lnTo>
                    <a:pt x="10206" y="3864"/>
                  </a:lnTo>
                  <a:lnTo>
                    <a:pt x="10240" y="3870"/>
                  </a:lnTo>
                  <a:lnTo>
                    <a:pt x="10273" y="3769"/>
                  </a:lnTo>
                  <a:lnTo>
                    <a:pt x="10306" y="3555"/>
                  </a:lnTo>
                  <a:lnTo>
                    <a:pt x="10340" y="3413"/>
                  </a:lnTo>
                  <a:lnTo>
                    <a:pt x="10373" y="3573"/>
                  </a:lnTo>
                  <a:lnTo>
                    <a:pt x="10407" y="3906"/>
                  </a:lnTo>
                  <a:lnTo>
                    <a:pt x="10440" y="3995"/>
                  </a:lnTo>
                  <a:lnTo>
                    <a:pt x="10473" y="3638"/>
                  </a:lnTo>
                  <a:lnTo>
                    <a:pt x="10507" y="3418"/>
                  </a:lnTo>
                  <a:lnTo>
                    <a:pt x="10540" y="3716"/>
                  </a:lnTo>
                  <a:lnTo>
                    <a:pt x="10573" y="4007"/>
                  </a:lnTo>
                  <a:lnTo>
                    <a:pt x="10607" y="4233"/>
                  </a:lnTo>
                  <a:lnTo>
                    <a:pt x="10640" y="4518"/>
                  </a:lnTo>
                  <a:lnTo>
                    <a:pt x="10673" y="4506"/>
                  </a:lnTo>
                  <a:lnTo>
                    <a:pt x="10707" y="4203"/>
                  </a:lnTo>
                  <a:lnTo>
                    <a:pt x="10740" y="3698"/>
                  </a:lnTo>
                  <a:lnTo>
                    <a:pt x="10773" y="3038"/>
                  </a:lnTo>
                  <a:lnTo>
                    <a:pt x="10807" y="2551"/>
                  </a:lnTo>
                  <a:lnTo>
                    <a:pt x="10840" y="2444"/>
                  </a:lnTo>
                  <a:lnTo>
                    <a:pt x="10874" y="2675"/>
                  </a:lnTo>
                  <a:lnTo>
                    <a:pt x="10907" y="2901"/>
                  </a:lnTo>
                  <a:lnTo>
                    <a:pt x="10940" y="3026"/>
                  </a:lnTo>
                  <a:lnTo>
                    <a:pt x="10974" y="3199"/>
                  </a:lnTo>
                  <a:lnTo>
                    <a:pt x="11007" y="3068"/>
                  </a:lnTo>
                  <a:lnTo>
                    <a:pt x="11040" y="2735"/>
                  </a:lnTo>
                  <a:lnTo>
                    <a:pt x="11074" y="2830"/>
                  </a:lnTo>
                  <a:lnTo>
                    <a:pt x="11107" y="3306"/>
                  </a:lnTo>
                  <a:lnTo>
                    <a:pt x="11140" y="3846"/>
                  </a:lnTo>
                  <a:lnTo>
                    <a:pt x="11174" y="4399"/>
                  </a:lnTo>
                  <a:lnTo>
                    <a:pt x="11207" y="4845"/>
                  </a:lnTo>
                  <a:lnTo>
                    <a:pt x="11240" y="4994"/>
                  </a:lnTo>
                  <a:lnTo>
                    <a:pt x="11274" y="4958"/>
                  </a:lnTo>
                  <a:lnTo>
                    <a:pt x="11307" y="5059"/>
                  </a:lnTo>
                  <a:lnTo>
                    <a:pt x="11340" y="5291"/>
                  </a:lnTo>
                  <a:lnTo>
                    <a:pt x="11374" y="5630"/>
                  </a:lnTo>
                  <a:lnTo>
                    <a:pt x="11407" y="6218"/>
                  </a:lnTo>
                  <a:lnTo>
                    <a:pt x="11441" y="6646"/>
                  </a:lnTo>
                  <a:lnTo>
                    <a:pt x="11474" y="6718"/>
                  </a:lnTo>
                  <a:lnTo>
                    <a:pt x="11507" y="7045"/>
                  </a:lnTo>
                  <a:lnTo>
                    <a:pt x="11541" y="7306"/>
                  </a:lnTo>
                  <a:lnTo>
                    <a:pt x="11574" y="6825"/>
                  </a:lnTo>
                  <a:lnTo>
                    <a:pt x="11607" y="6456"/>
                  </a:lnTo>
                  <a:lnTo>
                    <a:pt x="11641" y="6545"/>
                  </a:lnTo>
                  <a:lnTo>
                    <a:pt x="11674" y="6302"/>
                  </a:lnTo>
                  <a:lnTo>
                    <a:pt x="11707" y="6349"/>
                  </a:lnTo>
                  <a:lnTo>
                    <a:pt x="11741" y="7782"/>
                  </a:lnTo>
                  <a:lnTo>
                    <a:pt x="11774" y="10255"/>
                  </a:lnTo>
                  <a:lnTo>
                    <a:pt x="11807" y="12383"/>
                  </a:lnTo>
                  <a:lnTo>
                    <a:pt x="11841" y="12597"/>
                  </a:lnTo>
                  <a:lnTo>
                    <a:pt x="11874" y="11158"/>
                  </a:lnTo>
                  <a:lnTo>
                    <a:pt x="11908" y="9839"/>
                  </a:lnTo>
                  <a:lnTo>
                    <a:pt x="11941" y="9131"/>
                  </a:lnTo>
                  <a:lnTo>
                    <a:pt x="11974" y="8763"/>
                  </a:lnTo>
                  <a:lnTo>
                    <a:pt x="12008" y="8311"/>
                  </a:lnTo>
                  <a:lnTo>
                    <a:pt x="12041" y="7193"/>
                  </a:lnTo>
                  <a:lnTo>
                    <a:pt x="12074" y="6254"/>
                  </a:lnTo>
                  <a:lnTo>
                    <a:pt x="12108" y="6230"/>
                  </a:lnTo>
                  <a:lnTo>
                    <a:pt x="12141" y="6201"/>
                  </a:lnTo>
                  <a:lnTo>
                    <a:pt x="12174" y="5701"/>
                  </a:lnTo>
                  <a:lnTo>
                    <a:pt x="12208" y="5475"/>
                  </a:lnTo>
                  <a:lnTo>
                    <a:pt x="12241" y="5891"/>
                  </a:lnTo>
                  <a:lnTo>
                    <a:pt x="12274" y="6052"/>
                  </a:lnTo>
                  <a:lnTo>
                    <a:pt x="12308" y="5410"/>
                  </a:lnTo>
                  <a:lnTo>
                    <a:pt x="12341" y="4869"/>
                  </a:lnTo>
                  <a:lnTo>
                    <a:pt x="12375" y="5160"/>
                  </a:lnTo>
                  <a:lnTo>
                    <a:pt x="12408" y="5963"/>
                  </a:lnTo>
                  <a:lnTo>
                    <a:pt x="12441" y="6242"/>
                  </a:lnTo>
                  <a:lnTo>
                    <a:pt x="12475" y="5499"/>
                  </a:lnTo>
                  <a:lnTo>
                    <a:pt x="12508" y="4673"/>
                  </a:lnTo>
                  <a:lnTo>
                    <a:pt x="12541" y="4417"/>
                  </a:lnTo>
                  <a:lnTo>
                    <a:pt x="12575" y="4465"/>
                  </a:lnTo>
                  <a:lnTo>
                    <a:pt x="12608" y="4691"/>
                  </a:lnTo>
                  <a:lnTo>
                    <a:pt x="12641" y="4851"/>
                  </a:lnTo>
                  <a:lnTo>
                    <a:pt x="12675" y="4554"/>
                  </a:lnTo>
                  <a:lnTo>
                    <a:pt x="12708" y="4132"/>
                  </a:lnTo>
                  <a:lnTo>
                    <a:pt x="12741" y="4209"/>
                  </a:lnTo>
                  <a:lnTo>
                    <a:pt x="12775" y="4631"/>
                  </a:lnTo>
                  <a:lnTo>
                    <a:pt x="12808" y="5059"/>
                  </a:lnTo>
                  <a:lnTo>
                    <a:pt x="12842" y="5398"/>
                  </a:lnTo>
                  <a:lnTo>
                    <a:pt x="12875" y="5505"/>
                  </a:lnTo>
                  <a:lnTo>
                    <a:pt x="12908" y="5392"/>
                  </a:lnTo>
                  <a:lnTo>
                    <a:pt x="12942" y="5059"/>
                  </a:lnTo>
                  <a:lnTo>
                    <a:pt x="12975" y="4768"/>
                  </a:lnTo>
                  <a:lnTo>
                    <a:pt x="13008" y="4964"/>
                  </a:lnTo>
                  <a:lnTo>
                    <a:pt x="13042" y="5701"/>
                  </a:lnTo>
                  <a:lnTo>
                    <a:pt x="13075" y="6581"/>
                  </a:lnTo>
                  <a:lnTo>
                    <a:pt x="13108" y="6837"/>
                  </a:lnTo>
                  <a:lnTo>
                    <a:pt x="13142" y="6593"/>
                  </a:lnTo>
                  <a:lnTo>
                    <a:pt x="13175" y="6635"/>
                  </a:lnTo>
                  <a:lnTo>
                    <a:pt x="13208" y="6730"/>
                  </a:lnTo>
                  <a:lnTo>
                    <a:pt x="13242" y="6854"/>
                  </a:lnTo>
                  <a:lnTo>
                    <a:pt x="13275" y="7437"/>
                  </a:lnTo>
                  <a:lnTo>
                    <a:pt x="13309" y="7526"/>
                  </a:lnTo>
                  <a:lnTo>
                    <a:pt x="13342" y="6498"/>
                  </a:lnTo>
                  <a:lnTo>
                    <a:pt x="13375" y="5713"/>
                  </a:lnTo>
                  <a:lnTo>
                    <a:pt x="13409" y="6183"/>
                  </a:lnTo>
                  <a:lnTo>
                    <a:pt x="13442" y="7110"/>
                  </a:lnTo>
                  <a:lnTo>
                    <a:pt x="13475" y="7722"/>
                  </a:lnTo>
                  <a:lnTo>
                    <a:pt x="13509" y="8228"/>
                  </a:lnTo>
                  <a:lnTo>
                    <a:pt x="13542" y="8507"/>
                  </a:lnTo>
                  <a:lnTo>
                    <a:pt x="13575" y="8234"/>
                  </a:lnTo>
                  <a:lnTo>
                    <a:pt x="13609" y="7508"/>
                  </a:lnTo>
                  <a:lnTo>
                    <a:pt x="13642" y="6539"/>
                  </a:lnTo>
                  <a:lnTo>
                    <a:pt x="13675" y="5564"/>
                  </a:lnTo>
                  <a:lnTo>
                    <a:pt x="13709" y="4887"/>
                  </a:lnTo>
                  <a:lnTo>
                    <a:pt x="13742" y="4958"/>
                  </a:lnTo>
                  <a:lnTo>
                    <a:pt x="13775" y="5856"/>
                  </a:lnTo>
                  <a:lnTo>
                    <a:pt x="13809" y="6825"/>
                  </a:lnTo>
                  <a:lnTo>
                    <a:pt x="13842" y="6878"/>
                  </a:lnTo>
                  <a:lnTo>
                    <a:pt x="13876" y="6046"/>
                  </a:lnTo>
                  <a:lnTo>
                    <a:pt x="13909" y="5505"/>
                  </a:lnTo>
                  <a:lnTo>
                    <a:pt x="13942" y="5594"/>
                  </a:lnTo>
                  <a:lnTo>
                    <a:pt x="13976" y="5666"/>
                  </a:lnTo>
                  <a:lnTo>
                    <a:pt x="14009" y="5939"/>
                  </a:lnTo>
                  <a:lnTo>
                    <a:pt x="14042" y="6652"/>
                  </a:lnTo>
                  <a:lnTo>
                    <a:pt x="14076" y="7074"/>
                  </a:lnTo>
                  <a:lnTo>
                    <a:pt x="14109" y="6890"/>
                  </a:lnTo>
                  <a:lnTo>
                    <a:pt x="14142" y="6569"/>
                  </a:lnTo>
                  <a:lnTo>
                    <a:pt x="14176" y="6385"/>
                  </a:lnTo>
                  <a:lnTo>
                    <a:pt x="14209" y="5933"/>
                  </a:lnTo>
                  <a:lnTo>
                    <a:pt x="14242" y="5232"/>
                  </a:lnTo>
                  <a:lnTo>
                    <a:pt x="14276" y="5345"/>
                  </a:lnTo>
                  <a:lnTo>
                    <a:pt x="14309" y="6207"/>
                  </a:lnTo>
                  <a:lnTo>
                    <a:pt x="14343" y="6284"/>
                  </a:lnTo>
                  <a:lnTo>
                    <a:pt x="14376" y="5339"/>
                  </a:lnTo>
                  <a:lnTo>
                    <a:pt x="14409" y="4703"/>
                  </a:lnTo>
                  <a:lnTo>
                    <a:pt x="14443" y="5178"/>
                  </a:lnTo>
                  <a:lnTo>
                    <a:pt x="14476" y="6058"/>
                  </a:lnTo>
                  <a:lnTo>
                    <a:pt x="14509" y="6236"/>
                  </a:lnTo>
                  <a:lnTo>
                    <a:pt x="14543" y="5784"/>
                  </a:lnTo>
                  <a:lnTo>
                    <a:pt x="14576" y="5321"/>
                  </a:lnTo>
                  <a:lnTo>
                    <a:pt x="14609" y="5261"/>
                  </a:lnTo>
                  <a:lnTo>
                    <a:pt x="14643" y="5731"/>
                  </a:lnTo>
                  <a:lnTo>
                    <a:pt x="14676" y="6076"/>
                  </a:lnTo>
                  <a:lnTo>
                    <a:pt x="14709" y="6004"/>
                  </a:lnTo>
                  <a:lnTo>
                    <a:pt x="14743" y="5880"/>
                  </a:lnTo>
                  <a:lnTo>
                    <a:pt x="14776" y="5695"/>
                  </a:lnTo>
                  <a:lnTo>
                    <a:pt x="14810" y="5654"/>
                  </a:lnTo>
                  <a:lnTo>
                    <a:pt x="14843" y="6064"/>
                  </a:lnTo>
                  <a:lnTo>
                    <a:pt x="14876" y="6480"/>
                  </a:lnTo>
                  <a:lnTo>
                    <a:pt x="14910" y="6218"/>
                  </a:lnTo>
                  <a:lnTo>
                    <a:pt x="14943" y="5362"/>
                  </a:lnTo>
                  <a:lnTo>
                    <a:pt x="14976" y="4804"/>
                  </a:lnTo>
                  <a:lnTo>
                    <a:pt x="15010" y="5035"/>
                  </a:lnTo>
                  <a:lnTo>
                    <a:pt x="15043" y="5642"/>
                  </a:lnTo>
                  <a:lnTo>
                    <a:pt x="15076" y="6016"/>
                  </a:lnTo>
                  <a:lnTo>
                    <a:pt x="15110" y="5874"/>
                  </a:lnTo>
                  <a:lnTo>
                    <a:pt x="15143" y="5666"/>
                  </a:lnTo>
                  <a:lnTo>
                    <a:pt x="15176" y="5784"/>
                  </a:lnTo>
                  <a:lnTo>
                    <a:pt x="15210" y="5731"/>
                  </a:lnTo>
                  <a:lnTo>
                    <a:pt x="15243" y="5505"/>
                  </a:lnTo>
                  <a:lnTo>
                    <a:pt x="15276" y="5666"/>
                  </a:lnTo>
                  <a:lnTo>
                    <a:pt x="15310" y="5868"/>
                  </a:lnTo>
                  <a:lnTo>
                    <a:pt x="15343" y="5707"/>
                  </a:lnTo>
                  <a:lnTo>
                    <a:pt x="15377" y="5701"/>
                  </a:lnTo>
                  <a:lnTo>
                    <a:pt x="15410" y="5927"/>
                  </a:lnTo>
                  <a:lnTo>
                    <a:pt x="15443" y="5654"/>
                  </a:lnTo>
                  <a:lnTo>
                    <a:pt x="15477" y="4786"/>
                  </a:lnTo>
                  <a:lnTo>
                    <a:pt x="15510" y="3977"/>
                  </a:lnTo>
                  <a:lnTo>
                    <a:pt x="15543" y="3805"/>
                  </a:lnTo>
                  <a:lnTo>
                    <a:pt x="15577" y="4393"/>
                  </a:lnTo>
                  <a:lnTo>
                    <a:pt x="15610" y="5380"/>
                  </a:lnTo>
                  <a:lnTo>
                    <a:pt x="15643" y="6183"/>
                  </a:lnTo>
                  <a:lnTo>
                    <a:pt x="15677" y="6248"/>
                  </a:lnTo>
                  <a:lnTo>
                    <a:pt x="15710" y="5570"/>
                  </a:lnTo>
                  <a:lnTo>
                    <a:pt x="15743" y="4976"/>
                  </a:lnTo>
                  <a:lnTo>
                    <a:pt x="15777" y="4934"/>
                  </a:lnTo>
                  <a:lnTo>
                    <a:pt x="15810" y="4917"/>
                  </a:lnTo>
                  <a:lnTo>
                    <a:pt x="15844" y="4774"/>
                  </a:lnTo>
                  <a:lnTo>
                    <a:pt x="15877" y="5012"/>
                  </a:lnTo>
                  <a:lnTo>
                    <a:pt x="15910" y="5553"/>
                  </a:lnTo>
                  <a:lnTo>
                    <a:pt x="15944" y="5808"/>
                  </a:lnTo>
                  <a:lnTo>
                    <a:pt x="15977" y="5796"/>
                  </a:lnTo>
                  <a:lnTo>
                    <a:pt x="16010" y="5933"/>
                  </a:lnTo>
                  <a:lnTo>
                    <a:pt x="16044" y="5897"/>
                  </a:lnTo>
                  <a:lnTo>
                    <a:pt x="16077" y="5356"/>
                  </a:lnTo>
                  <a:lnTo>
                    <a:pt x="16110" y="4839"/>
                  </a:lnTo>
                  <a:lnTo>
                    <a:pt x="16144" y="4601"/>
                  </a:lnTo>
                  <a:lnTo>
                    <a:pt x="16177" y="4435"/>
                  </a:lnTo>
                  <a:lnTo>
                    <a:pt x="16210" y="4405"/>
                  </a:lnTo>
                  <a:lnTo>
                    <a:pt x="16244" y="4429"/>
                  </a:lnTo>
                  <a:lnTo>
                    <a:pt x="16277" y="4286"/>
                  </a:lnTo>
                  <a:lnTo>
                    <a:pt x="16311" y="4072"/>
                  </a:lnTo>
                  <a:lnTo>
                    <a:pt x="16344" y="4037"/>
                  </a:lnTo>
                  <a:lnTo>
                    <a:pt x="16377" y="4376"/>
                  </a:lnTo>
                  <a:lnTo>
                    <a:pt x="16411" y="4887"/>
                  </a:lnTo>
                  <a:lnTo>
                    <a:pt x="16444" y="5136"/>
                  </a:lnTo>
                  <a:lnTo>
                    <a:pt x="16477" y="5035"/>
                  </a:lnTo>
                  <a:lnTo>
                    <a:pt x="16511" y="4714"/>
                  </a:lnTo>
                  <a:lnTo>
                    <a:pt x="16544" y="4346"/>
                  </a:lnTo>
                  <a:lnTo>
                    <a:pt x="16577" y="4233"/>
                  </a:lnTo>
                  <a:lnTo>
                    <a:pt x="16611" y="4613"/>
                  </a:lnTo>
                  <a:lnTo>
                    <a:pt x="16644" y="5434"/>
                  </a:lnTo>
                  <a:lnTo>
                    <a:pt x="16677" y="6201"/>
                  </a:lnTo>
                  <a:lnTo>
                    <a:pt x="16711" y="6218"/>
                  </a:lnTo>
                  <a:lnTo>
                    <a:pt x="16744" y="5511"/>
                  </a:lnTo>
                  <a:lnTo>
                    <a:pt x="16778" y="4762"/>
                  </a:lnTo>
                  <a:lnTo>
                    <a:pt x="16811" y="4304"/>
                  </a:lnTo>
                  <a:lnTo>
                    <a:pt x="16844" y="4037"/>
                  </a:lnTo>
                  <a:lnTo>
                    <a:pt x="16878" y="3876"/>
                  </a:lnTo>
                  <a:lnTo>
                    <a:pt x="16911" y="3983"/>
                  </a:lnTo>
                  <a:lnTo>
                    <a:pt x="16944" y="4298"/>
                  </a:lnTo>
                  <a:lnTo>
                    <a:pt x="16978" y="4417"/>
                  </a:lnTo>
                  <a:lnTo>
                    <a:pt x="17011" y="4584"/>
                  </a:lnTo>
                  <a:lnTo>
                    <a:pt x="17044" y="5172"/>
                  </a:lnTo>
                  <a:lnTo>
                    <a:pt x="17078" y="5648"/>
                  </a:lnTo>
                  <a:lnTo>
                    <a:pt x="17111" y="5535"/>
                  </a:lnTo>
                  <a:lnTo>
                    <a:pt x="17144" y="4952"/>
                  </a:lnTo>
                  <a:lnTo>
                    <a:pt x="17178" y="4090"/>
                  </a:lnTo>
                  <a:lnTo>
                    <a:pt x="17211" y="3383"/>
                  </a:lnTo>
                  <a:lnTo>
                    <a:pt x="17244" y="3329"/>
                  </a:lnTo>
                  <a:lnTo>
                    <a:pt x="17278" y="3722"/>
                  </a:lnTo>
                  <a:lnTo>
                    <a:pt x="17311" y="4001"/>
                  </a:lnTo>
                  <a:lnTo>
                    <a:pt x="17345" y="4251"/>
                  </a:lnTo>
                  <a:lnTo>
                    <a:pt x="17378" y="4714"/>
                  </a:lnTo>
                  <a:lnTo>
                    <a:pt x="17411" y="4958"/>
                  </a:lnTo>
                  <a:lnTo>
                    <a:pt x="17445" y="4768"/>
                  </a:lnTo>
                  <a:lnTo>
                    <a:pt x="17478" y="4465"/>
                  </a:lnTo>
                  <a:lnTo>
                    <a:pt x="17511" y="4269"/>
                  </a:lnTo>
                  <a:lnTo>
                    <a:pt x="17545" y="4494"/>
                  </a:lnTo>
                  <a:lnTo>
                    <a:pt x="17578" y="5018"/>
                  </a:lnTo>
                  <a:lnTo>
                    <a:pt x="17611" y="5119"/>
                  </a:lnTo>
                  <a:lnTo>
                    <a:pt x="17645" y="5035"/>
                  </a:lnTo>
                  <a:lnTo>
                    <a:pt x="17678" y="5648"/>
                  </a:lnTo>
                  <a:lnTo>
                    <a:pt x="17711" y="6617"/>
                  </a:lnTo>
                  <a:lnTo>
                    <a:pt x="17745" y="6878"/>
                  </a:lnTo>
                  <a:lnTo>
                    <a:pt x="17778" y="6248"/>
                  </a:lnTo>
                  <a:lnTo>
                    <a:pt x="17812" y="5529"/>
                  </a:lnTo>
                  <a:lnTo>
                    <a:pt x="17845" y="5422"/>
                  </a:lnTo>
                  <a:lnTo>
                    <a:pt x="17878" y="5767"/>
                  </a:lnTo>
                  <a:lnTo>
                    <a:pt x="17912" y="5868"/>
                  </a:lnTo>
                  <a:lnTo>
                    <a:pt x="17945" y="5380"/>
                  </a:lnTo>
                  <a:lnTo>
                    <a:pt x="17978" y="4928"/>
                  </a:lnTo>
                  <a:lnTo>
                    <a:pt x="18012" y="4988"/>
                  </a:lnTo>
                  <a:lnTo>
                    <a:pt x="18045" y="4851"/>
                  </a:lnTo>
                  <a:lnTo>
                    <a:pt x="18078" y="4304"/>
                  </a:lnTo>
                  <a:lnTo>
                    <a:pt x="18112" y="4280"/>
                  </a:lnTo>
                  <a:lnTo>
                    <a:pt x="18145" y="5024"/>
                  </a:lnTo>
                  <a:lnTo>
                    <a:pt x="18178" y="5749"/>
                  </a:lnTo>
                  <a:lnTo>
                    <a:pt x="18212" y="5784"/>
                  </a:lnTo>
                  <a:lnTo>
                    <a:pt x="18245" y="5196"/>
                  </a:lnTo>
                  <a:lnTo>
                    <a:pt x="18279" y="4655"/>
                  </a:lnTo>
                  <a:lnTo>
                    <a:pt x="18312" y="4655"/>
                  </a:lnTo>
                  <a:lnTo>
                    <a:pt x="18345" y="4958"/>
                  </a:lnTo>
                  <a:lnTo>
                    <a:pt x="18379" y="5136"/>
                  </a:lnTo>
                  <a:lnTo>
                    <a:pt x="18412" y="5321"/>
                  </a:lnTo>
                  <a:lnTo>
                    <a:pt x="18445" y="5588"/>
                  </a:lnTo>
                  <a:lnTo>
                    <a:pt x="18479" y="5493"/>
                  </a:lnTo>
                  <a:lnTo>
                    <a:pt x="18512" y="5089"/>
                  </a:lnTo>
                  <a:lnTo>
                    <a:pt x="18545" y="5006"/>
                  </a:lnTo>
                  <a:lnTo>
                    <a:pt x="18579" y="5249"/>
                  </a:lnTo>
                  <a:lnTo>
                    <a:pt x="18612" y="5416"/>
                  </a:lnTo>
                  <a:lnTo>
                    <a:pt x="18645" y="5457"/>
                  </a:lnTo>
                  <a:lnTo>
                    <a:pt x="18679" y="5184"/>
                  </a:lnTo>
                  <a:lnTo>
                    <a:pt x="18712" y="4524"/>
                  </a:lnTo>
                  <a:lnTo>
                    <a:pt x="18745" y="4203"/>
                  </a:lnTo>
                  <a:lnTo>
                    <a:pt x="18779" y="4607"/>
                  </a:lnTo>
                  <a:lnTo>
                    <a:pt x="18812" y="5065"/>
                  </a:lnTo>
                  <a:lnTo>
                    <a:pt x="18846" y="5119"/>
                  </a:lnTo>
                  <a:lnTo>
                    <a:pt x="18879" y="5154"/>
                  </a:lnTo>
                  <a:lnTo>
                    <a:pt x="18912" y="5368"/>
                  </a:lnTo>
                  <a:lnTo>
                    <a:pt x="18946" y="5386"/>
                  </a:lnTo>
                  <a:lnTo>
                    <a:pt x="18979" y="5154"/>
                  </a:lnTo>
                  <a:lnTo>
                    <a:pt x="19012" y="5190"/>
                  </a:lnTo>
                  <a:lnTo>
                    <a:pt x="19046" y="5743"/>
                  </a:lnTo>
                  <a:lnTo>
                    <a:pt x="19079" y="6367"/>
                  </a:lnTo>
                  <a:lnTo>
                    <a:pt x="19112" y="6712"/>
                  </a:lnTo>
                  <a:lnTo>
                    <a:pt x="19146" y="7205"/>
                  </a:lnTo>
                  <a:lnTo>
                    <a:pt x="19179" y="8174"/>
                  </a:lnTo>
                  <a:lnTo>
                    <a:pt x="19212" y="8959"/>
                  </a:lnTo>
                  <a:lnTo>
                    <a:pt x="19246" y="8876"/>
                  </a:lnTo>
                  <a:lnTo>
                    <a:pt x="19279" y="8263"/>
                  </a:lnTo>
                  <a:lnTo>
                    <a:pt x="19313" y="7907"/>
                  </a:lnTo>
                  <a:lnTo>
                    <a:pt x="19346" y="8133"/>
                  </a:lnTo>
                  <a:lnTo>
                    <a:pt x="19379" y="8561"/>
                  </a:lnTo>
                  <a:lnTo>
                    <a:pt x="19413" y="8715"/>
                  </a:lnTo>
                  <a:lnTo>
                    <a:pt x="19446" y="8882"/>
                  </a:lnTo>
                  <a:lnTo>
                    <a:pt x="19479" y="9357"/>
                  </a:lnTo>
                  <a:lnTo>
                    <a:pt x="19513" y="9797"/>
                  </a:lnTo>
                  <a:lnTo>
                    <a:pt x="19546" y="9958"/>
                  </a:lnTo>
                  <a:lnTo>
                    <a:pt x="19579" y="9761"/>
                  </a:lnTo>
                  <a:lnTo>
                    <a:pt x="19613" y="9417"/>
                  </a:lnTo>
                  <a:lnTo>
                    <a:pt x="19646" y="9375"/>
                  </a:lnTo>
                  <a:lnTo>
                    <a:pt x="19679" y="9547"/>
                  </a:lnTo>
                  <a:lnTo>
                    <a:pt x="19713" y="9672"/>
                  </a:lnTo>
                  <a:lnTo>
                    <a:pt x="19746" y="9738"/>
                  </a:lnTo>
                  <a:lnTo>
                    <a:pt x="19780" y="9708"/>
                  </a:lnTo>
                  <a:lnTo>
                    <a:pt x="19813" y="9648"/>
                  </a:lnTo>
                  <a:lnTo>
                    <a:pt x="19846" y="9744"/>
                  </a:lnTo>
                  <a:lnTo>
                    <a:pt x="19880" y="10011"/>
                  </a:lnTo>
                  <a:lnTo>
                    <a:pt x="19913" y="10148"/>
                  </a:lnTo>
                  <a:lnTo>
                    <a:pt x="19946" y="9773"/>
                  </a:lnTo>
                  <a:lnTo>
                    <a:pt x="19980" y="8876"/>
                  </a:lnTo>
                  <a:lnTo>
                    <a:pt x="20013" y="7699"/>
                  </a:lnTo>
                  <a:lnTo>
                    <a:pt x="20046" y="6444"/>
                  </a:lnTo>
                  <a:lnTo>
                    <a:pt x="20080" y="5481"/>
                  </a:lnTo>
                  <a:lnTo>
                    <a:pt x="20113" y="5178"/>
                  </a:lnTo>
                  <a:lnTo>
                    <a:pt x="20146" y="5356"/>
                  </a:lnTo>
                  <a:lnTo>
                    <a:pt x="20180" y="5553"/>
                  </a:lnTo>
                  <a:lnTo>
                    <a:pt x="20213" y="5755"/>
                  </a:lnTo>
                  <a:lnTo>
                    <a:pt x="20247" y="6070"/>
                  </a:lnTo>
                  <a:lnTo>
                    <a:pt x="20280" y="6076"/>
                  </a:lnTo>
                  <a:lnTo>
                    <a:pt x="20313" y="5749"/>
                  </a:lnTo>
                  <a:lnTo>
                    <a:pt x="20347" y="5660"/>
                  </a:lnTo>
                  <a:lnTo>
                    <a:pt x="20380" y="5886"/>
                  </a:lnTo>
                  <a:lnTo>
                    <a:pt x="20413" y="6325"/>
                  </a:lnTo>
                  <a:lnTo>
                    <a:pt x="20447" y="6849"/>
                  </a:lnTo>
                  <a:lnTo>
                    <a:pt x="20480" y="6985"/>
                  </a:lnTo>
                  <a:lnTo>
                    <a:pt x="20513" y="6961"/>
                  </a:lnTo>
                  <a:lnTo>
                    <a:pt x="20547" y="7491"/>
                  </a:lnTo>
                  <a:lnTo>
                    <a:pt x="20580" y="8174"/>
                  </a:lnTo>
                  <a:lnTo>
                    <a:pt x="20613" y="8240"/>
                  </a:lnTo>
                  <a:lnTo>
                    <a:pt x="20647" y="8079"/>
                  </a:lnTo>
                  <a:lnTo>
                    <a:pt x="20680" y="8353"/>
                  </a:lnTo>
                  <a:lnTo>
                    <a:pt x="20714" y="8828"/>
                  </a:lnTo>
                  <a:lnTo>
                    <a:pt x="20747" y="9244"/>
                  </a:lnTo>
                  <a:lnTo>
                    <a:pt x="20780" y="9601"/>
                  </a:lnTo>
                  <a:lnTo>
                    <a:pt x="20814" y="9440"/>
                  </a:lnTo>
                  <a:lnTo>
                    <a:pt x="20847" y="8751"/>
                  </a:lnTo>
                  <a:lnTo>
                    <a:pt x="20880" y="8489"/>
                  </a:lnTo>
                  <a:lnTo>
                    <a:pt x="20914" y="9167"/>
                  </a:lnTo>
                  <a:lnTo>
                    <a:pt x="20947" y="9862"/>
                  </a:lnTo>
                  <a:lnTo>
                    <a:pt x="20980" y="9625"/>
                  </a:lnTo>
                  <a:lnTo>
                    <a:pt x="21014" y="9286"/>
                  </a:lnTo>
                  <a:lnTo>
                    <a:pt x="21047" y="9970"/>
                  </a:lnTo>
                  <a:lnTo>
                    <a:pt x="21080" y="11408"/>
                  </a:lnTo>
                  <a:lnTo>
                    <a:pt x="21114" y="12657"/>
                  </a:lnTo>
                  <a:lnTo>
                    <a:pt x="21147" y="13150"/>
                  </a:lnTo>
                  <a:lnTo>
                    <a:pt x="21180" y="13316"/>
                  </a:lnTo>
                  <a:lnTo>
                    <a:pt x="21214" y="13429"/>
                  </a:lnTo>
                  <a:lnTo>
                    <a:pt x="21247" y="13049"/>
                  </a:lnTo>
                  <a:lnTo>
                    <a:pt x="21281" y="12454"/>
                  </a:lnTo>
                  <a:lnTo>
                    <a:pt x="21314" y="12460"/>
                  </a:lnTo>
                  <a:lnTo>
                    <a:pt x="21347" y="13192"/>
                  </a:lnTo>
                  <a:lnTo>
                    <a:pt x="21381" y="13655"/>
                  </a:lnTo>
                  <a:lnTo>
                    <a:pt x="21414" y="13001"/>
                  </a:lnTo>
                  <a:lnTo>
                    <a:pt x="21447" y="12294"/>
                  </a:lnTo>
                  <a:lnTo>
                    <a:pt x="21481" y="12561"/>
                  </a:lnTo>
                  <a:lnTo>
                    <a:pt x="21514" y="13079"/>
                  </a:lnTo>
                  <a:lnTo>
                    <a:pt x="21547" y="13304"/>
                  </a:lnTo>
                  <a:lnTo>
                    <a:pt x="21581" y="13340"/>
                  </a:lnTo>
                  <a:lnTo>
                    <a:pt x="21614" y="13114"/>
                  </a:lnTo>
                  <a:lnTo>
                    <a:pt x="21647" y="12442"/>
                  </a:lnTo>
                  <a:lnTo>
                    <a:pt x="21681" y="11723"/>
                  </a:lnTo>
                  <a:lnTo>
                    <a:pt x="21714" y="11931"/>
                  </a:lnTo>
                  <a:lnTo>
                    <a:pt x="21748" y="12888"/>
                  </a:lnTo>
                  <a:lnTo>
                    <a:pt x="21781" y="13667"/>
                  </a:lnTo>
                  <a:lnTo>
                    <a:pt x="21814" y="14476"/>
                  </a:lnTo>
                  <a:lnTo>
                    <a:pt x="21848" y="15569"/>
                  </a:lnTo>
                  <a:lnTo>
                    <a:pt x="21881" y="15849"/>
                  </a:lnTo>
                  <a:lnTo>
                    <a:pt x="21914" y="15153"/>
                  </a:lnTo>
                  <a:lnTo>
                    <a:pt x="21948" y="14803"/>
                  </a:lnTo>
                  <a:lnTo>
                    <a:pt x="21981" y="14838"/>
                  </a:lnTo>
                  <a:lnTo>
                    <a:pt x="22014" y="14868"/>
                  </a:lnTo>
                  <a:lnTo>
                    <a:pt x="22048" y="14963"/>
                  </a:lnTo>
                  <a:lnTo>
                    <a:pt x="22081" y="15070"/>
                  </a:lnTo>
                  <a:lnTo>
                    <a:pt x="22114" y="15665"/>
                  </a:lnTo>
                  <a:lnTo>
                    <a:pt x="22148" y="16390"/>
                  </a:lnTo>
                  <a:lnTo>
                    <a:pt x="22181" y="16461"/>
                  </a:lnTo>
                  <a:lnTo>
                    <a:pt x="22215" y="16800"/>
                  </a:lnTo>
                  <a:lnTo>
                    <a:pt x="22248" y="18262"/>
                  </a:lnTo>
                  <a:lnTo>
                    <a:pt x="22281" y="20093"/>
                  </a:lnTo>
                  <a:lnTo>
                    <a:pt x="22315" y="21413"/>
                  </a:lnTo>
                  <a:lnTo>
                    <a:pt x="22348" y="22007"/>
                  </a:lnTo>
                  <a:lnTo>
                    <a:pt x="22381" y="21793"/>
                  </a:lnTo>
                  <a:lnTo>
                    <a:pt x="22415" y="20967"/>
                  </a:lnTo>
                  <a:lnTo>
                    <a:pt x="22448" y="19891"/>
                  </a:lnTo>
                  <a:lnTo>
                    <a:pt x="22481" y="18964"/>
                  </a:lnTo>
                  <a:lnTo>
                    <a:pt x="22515" y="18524"/>
                  </a:lnTo>
                  <a:lnTo>
                    <a:pt x="22548" y="17662"/>
                  </a:lnTo>
                  <a:lnTo>
                    <a:pt x="22581" y="15462"/>
                  </a:lnTo>
                  <a:lnTo>
                    <a:pt x="22615" y="12847"/>
                  </a:lnTo>
                  <a:lnTo>
                    <a:pt x="22648" y="10760"/>
                  </a:lnTo>
                  <a:lnTo>
                    <a:pt x="22681" y="8989"/>
                  </a:lnTo>
                  <a:lnTo>
                    <a:pt x="22715" y="7502"/>
                  </a:lnTo>
                  <a:lnTo>
                    <a:pt x="22748" y="6753"/>
                  </a:lnTo>
                  <a:lnTo>
                    <a:pt x="22782" y="6539"/>
                  </a:lnTo>
                  <a:lnTo>
                    <a:pt x="22815" y="6147"/>
                  </a:lnTo>
                  <a:lnTo>
                    <a:pt x="22848" y="5713"/>
                  </a:lnTo>
                  <a:lnTo>
                    <a:pt x="22882" y="5731"/>
                  </a:lnTo>
                  <a:lnTo>
                    <a:pt x="22915" y="5856"/>
                  </a:lnTo>
                  <a:lnTo>
                    <a:pt x="22948" y="5784"/>
                  </a:lnTo>
                  <a:lnTo>
                    <a:pt x="22982" y="5564"/>
                  </a:lnTo>
                  <a:lnTo>
                    <a:pt x="23015" y="4917"/>
                  </a:lnTo>
                  <a:lnTo>
                    <a:pt x="23048" y="3983"/>
                  </a:lnTo>
                  <a:lnTo>
                    <a:pt x="23082" y="3478"/>
                  </a:lnTo>
                  <a:lnTo>
                    <a:pt x="23115" y="3579"/>
                  </a:lnTo>
                  <a:lnTo>
                    <a:pt x="23148" y="3656"/>
                  </a:lnTo>
                  <a:lnTo>
                    <a:pt x="23182" y="3187"/>
                  </a:lnTo>
                  <a:lnTo>
                    <a:pt x="23215" y="2503"/>
                  </a:lnTo>
                  <a:lnTo>
                    <a:pt x="23249" y="2099"/>
                  </a:lnTo>
                  <a:lnTo>
                    <a:pt x="23282" y="1986"/>
                  </a:lnTo>
                  <a:lnTo>
                    <a:pt x="23315" y="1974"/>
                  </a:lnTo>
                  <a:lnTo>
                    <a:pt x="23349" y="1867"/>
                  </a:lnTo>
                  <a:lnTo>
                    <a:pt x="23382" y="1593"/>
                  </a:lnTo>
                  <a:lnTo>
                    <a:pt x="23415" y="1314"/>
                  </a:lnTo>
                  <a:lnTo>
                    <a:pt x="23449" y="1219"/>
                  </a:lnTo>
                  <a:lnTo>
                    <a:pt x="23482" y="1237"/>
                  </a:lnTo>
                  <a:lnTo>
                    <a:pt x="23515" y="1243"/>
                  </a:lnTo>
                  <a:lnTo>
                    <a:pt x="23549" y="1278"/>
                  </a:lnTo>
                  <a:lnTo>
                    <a:pt x="23582" y="1296"/>
                  </a:lnTo>
                  <a:lnTo>
                    <a:pt x="23615" y="1213"/>
                  </a:lnTo>
                  <a:lnTo>
                    <a:pt x="23649" y="1035"/>
                  </a:lnTo>
                  <a:lnTo>
                    <a:pt x="23682" y="809"/>
                  </a:lnTo>
                  <a:lnTo>
                    <a:pt x="23716" y="767"/>
                  </a:lnTo>
                  <a:lnTo>
                    <a:pt x="23749" y="987"/>
                  </a:lnTo>
                  <a:lnTo>
                    <a:pt x="23782" y="1148"/>
                  </a:lnTo>
                  <a:lnTo>
                    <a:pt x="23816" y="1041"/>
                  </a:lnTo>
                  <a:lnTo>
                    <a:pt x="23849" y="827"/>
                  </a:lnTo>
                  <a:lnTo>
                    <a:pt x="23882" y="815"/>
                  </a:lnTo>
                  <a:lnTo>
                    <a:pt x="23916" y="975"/>
                  </a:lnTo>
                  <a:lnTo>
                    <a:pt x="23949" y="969"/>
                  </a:lnTo>
                  <a:lnTo>
                    <a:pt x="23982" y="868"/>
                  </a:lnTo>
                  <a:lnTo>
                    <a:pt x="24016" y="904"/>
                  </a:lnTo>
                  <a:lnTo>
                    <a:pt x="24049" y="1005"/>
                  </a:lnTo>
                  <a:lnTo>
                    <a:pt x="24082" y="1213"/>
                  </a:lnTo>
                  <a:lnTo>
                    <a:pt x="24116" y="1445"/>
                  </a:lnTo>
                  <a:lnTo>
                    <a:pt x="24149" y="1272"/>
                  </a:lnTo>
                  <a:lnTo>
                    <a:pt x="24183" y="636"/>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80" name="TextBox 179"/>
          <p:cNvSpPr txBox="1"/>
          <p:nvPr/>
        </p:nvSpPr>
        <p:spPr>
          <a:xfrm>
            <a:off x="5646190" y="722561"/>
            <a:ext cx="3497809" cy="5078313"/>
          </a:xfrm>
          <a:prstGeom prst="rect">
            <a:avLst/>
          </a:prstGeom>
          <a:noFill/>
        </p:spPr>
        <p:txBody>
          <a:bodyPr wrap="square" rtlCol="0">
            <a:spAutoFit/>
          </a:bodyPr>
          <a:lstStyle/>
          <a:p>
            <a:r>
              <a:rPr lang="en-US" sz="2800" b="1" dirty="0" smtClean="0">
                <a:solidFill>
                  <a:srgbClr val="FF0000"/>
                </a:solidFill>
              </a:rPr>
              <a:t>Individual MRM channels for citric acid cycle intermediates</a:t>
            </a:r>
          </a:p>
          <a:p>
            <a:endParaRPr lang="en-US" sz="2400" b="1" dirty="0">
              <a:solidFill>
                <a:srgbClr val="FF0000"/>
              </a:solidFill>
            </a:endParaRPr>
          </a:p>
          <a:p>
            <a:r>
              <a:rPr lang="en-US" sz="2400" b="1" dirty="0" smtClean="0">
                <a:solidFill>
                  <a:srgbClr val="000000"/>
                </a:solidFill>
              </a:rPr>
              <a:t>For most compounds, the MRM signal yields a single peak</a:t>
            </a:r>
          </a:p>
          <a:p>
            <a:endParaRPr lang="en-US" sz="2400" b="1" dirty="0">
              <a:solidFill>
                <a:srgbClr val="000000"/>
              </a:solidFill>
            </a:endParaRPr>
          </a:p>
          <a:p>
            <a:r>
              <a:rPr lang="en-US" sz="2400" b="1" dirty="0" smtClean="0">
                <a:solidFill>
                  <a:srgbClr val="000000"/>
                </a:solidFill>
              </a:rPr>
              <a:t>Note that the signal for oxaloacetate is weak and “ugly” – </a:t>
            </a:r>
            <a:r>
              <a:rPr lang="en-US" sz="2400" b="1" dirty="0" err="1" smtClean="0">
                <a:solidFill>
                  <a:srgbClr val="000000"/>
                </a:solidFill>
              </a:rPr>
              <a:t>keto</a:t>
            </a:r>
            <a:r>
              <a:rPr lang="en-US" sz="2400" b="1" dirty="0" smtClean="0">
                <a:solidFill>
                  <a:srgbClr val="000000"/>
                </a:solidFill>
              </a:rPr>
              <a:t> acids can undergo </a:t>
            </a:r>
            <a:r>
              <a:rPr lang="en-US" sz="2400" b="1" dirty="0" err="1" smtClean="0">
                <a:solidFill>
                  <a:srgbClr val="000000"/>
                </a:solidFill>
              </a:rPr>
              <a:t>keto-enol</a:t>
            </a:r>
            <a:r>
              <a:rPr lang="en-US" sz="2400" b="1" dirty="0">
                <a:solidFill>
                  <a:srgbClr val="000000"/>
                </a:solidFill>
              </a:rPr>
              <a:t> </a:t>
            </a:r>
            <a:r>
              <a:rPr lang="en-US" sz="2400" b="1" dirty="0" err="1" smtClean="0">
                <a:solidFill>
                  <a:srgbClr val="000000"/>
                </a:solidFill>
              </a:rPr>
              <a:t>tautomerism</a:t>
            </a:r>
            <a:endParaRPr lang="en-US" sz="2400" b="1" dirty="0">
              <a:solidFill>
                <a:srgbClr val="000000"/>
              </a:solidFill>
            </a:endParaRPr>
          </a:p>
        </p:txBody>
      </p:sp>
    </p:spTree>
    <p:extLst>
      <p:ext uri="{BB962C8B-B14F-4D97-AF65-F5344CB8AC3E}">
        <p14:creationId xmlns:p14="http://schemas.microsoft.com/office/powerpoint/2010/main" val="18557203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rPr>
              <a:t>Modifiers to the </a:t>
            </a:r>
            <a:r>
              <a:rPr lang="en-US" b="1" dirty="0" err="1" smtClean="0">
                <a:solidFill>
                  <a:srgbClr val="FF0000"/>
                </a:solidFill>
              </a:rPr>
              <a:t>keto</a:t>
            </a:r>
            <a:r>
              <a:rPr lang="en-US" b="1" dirty="0" smtClean="0">
                <a:solidFill>
                  <a:srgbClr val="FF0000"/>
                </a:solidFill>
              </a:rPr>
              <a:t> group</a:t>
            </a:r>
            <a:endParaRPr lang="en-US" b="1" dirty="0">
              <a:solidFill>
                <a:srgbClr val="FF0000"/>
              </a:solidFill>
            </a:endParaRPr>
          </a:p>
        </p:txBody>
      </p:sp>
      <p:sp>
        <p:nvSpPr>
          <p:cNvPr id="3" name="Content Placeholder 128"/>
          <p:cNvSpPr txBox="1">
            <a:spLocks/>
          </p:cNvSpPr>
          <p:nvPr/>
        </p:nvSpPr>
        <p:spPr>
          <a:xfrm>
            <a:off x="457200" y="1600200"/>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err="1" smtClean="0"/>
              <a:t>Methoxylamine</a:t>
            </a:r>
            <a:r>
              <a:rPr lang="en-US" b="1" dirty="0" smtClean="0"/>
              <a:t> – CH</a:t>
            </a:r>
            <a:r>
              <a:rPr lang="en-US" b="1" baseline="-25000" dirty="0" smtClean="0"/>
              <a:t>3</a:t>
            </a:r>
            <a:r>
              <a:rPr lang="en-US" b="1" dirty="0" smtClean="0"/>
              <a:t>ONH</a:t>
            </a:r>
            <a:r>
              <a:rPr lang="en-US" b="1" baseline="-25000" dirty="0" smtClean="0"/>
              <a:t>2</a:t>
            </a:r>
            <a:r>
              <a:rPr lang="en-US" b="1" dirty="0" smtClean="0"/>
              <a:t> (from GC-MS)</a:t>
            </a:r>
            <a:endParaRPr lang="en-US" b="1" baseline="-25000" dirty="0" smtClean="0"/>
          </a:p>
          <a:p>
            <a:r>
              <a:rPr lang="en-US" b="1" dirty="0" smtClean="0"/>
              <a:t>Biotin </a:t>
            </a:r>
            <a:r>
              <a:rPr lang="en-US" b="1" dirty="0" err="1" smtClean="0"/>
              <a:t>hydrazide</a:t>
            </a:r>
            <a:r>
              <a:rPr lang="en-US" b="1" dirty="0" smtClean="0"/>
              <a:t> – RN.NH</a:t>
            </a:r>
            <a:r>
              <a:rPr lang="en-US" b="1" baseline="-25000" dirty="0" smtClean="0"/>
              <a:t>2</a:t>
            </a:r>
          </a:p>
          <a:p>
            <a:r>
              <a:rPr lang="en-US" b="1" dirty="0" err="1" smtClean="0"/>
              <a:t>Amplifex</a:t>
            </a:r>
            <a:r>
              <a:rPr lang="en-US" b="1" dirty="0" smtClean="0"/>
              <a:t>™-</a:t>
            </a:r>
            <a:r>
              <a:rPr lang="en-US" b="1" dirty="0" err="1" smtClean="0"/>
              <a:t>Keto</a:t>
            </a:r>
            <a:r>
              <a:rPr lang="en-US" b="1" dirty="0" smtClean="0"/>
              <a:t> Reagent (</a:t>
            </a:r>
            <a:r>
              <a:rPr lang="en-US" b="1" dirty="0" err="1" smtClean="0"/>
              <a:t>ketosteroids</a:t>
            </a:r>
            <a:r>
              <a:rPr lang="en-US" b="1" dirty="0" smtClean="0"/>
              <a:t>)</a:t>
            </a:r>
            <a:endParaRPr lang="en-US" dirty="0"/>
          </a:p>
        </p:txBody>
      </p:sp>
      <p:pic>
        <p:nvPicPr>
          <p:cNvPr id="4" name="Picture 3" descr="Screen Shot 2012-07-06 at 4.29.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9241" y="3799076"/>
            <a:ext cx="3289300" cy="1968500"/>
          </a:xfrm>
          <a:prstGeom prst="rect">
            <a:avLst/>
          </a:prstGeom>
        </p:spPr>
      </p:pic>
      <p:sp>
        <p:nvSpPr>
          <p:cNvPr id="5" name="Oval 4"/>
          <p:cNvSpPr/>
          <p:nvPr/>
        </p:nvSpPr>
        <p:spPr>
          <a:xfrm>
            <a:off x="3246273" y="4362398"/>
            <a:ext cx="898936" cy="651474"/>
          </a:xfrm>
          <a:prstGeom prst="ellipse">
            <a:avLst/>
          </a:prstGeom>
          <a:solidFill>
            <a:schemeClr val="accent2">
              <a:lumMod val="60000"/>
              <a:lumOff val="40000"/>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1270124" y="3669695"/>
            <a:ext cx="2319117" cy="2467213"/>
            <a:chOff x="135116" y="3669695"/>
            <a:chExt cx="2319117" cy="2467213"/>
          </a:xfrm>
        </p:grpSpPr>
        <p:grpSp>
          <p:nvGrpSpPr>
            <p:cNvPr id="7" name="Group 6"/>
            <p:cNvGrpSpPr/>
            <p:nvPr/>
          </p:nvGrpSpPr>
          <p:grpSpPr>
            <a:xfrm>
              <a:off x="335592" y="3669695"/>
              <a:ext cx="2118641" cy="1946783"/>
              <a:chOff x="335592" y="3669695"/>
              <a:chExt cx="2118641" cy="1946783"/>
            </a:xfrm>
          </p:grpSpPr>
          <p:grpSp>
            <p:nvGrpSpPr>
              <p:cNvPr id="9" name="Group 8"/>
              <p:cNvGrpSpPr/>
              <p:nvPr/>
            </p:nvGrpSpPr>
            <p:grpSpPr>
              <a:xfrm>
                <a:off x="1748391" y="3669695"/>
                <a:ext cx="705842" cy="1938992"/>
                <a:chOff x="1748391" y="3669695"/>
                <a:chExt cx="705842" cy="1938992"/>
              </a:xfrm>
            </p:grpSpPr>
            <p:sp>
              <p:nvSpPr>
                <p:cNvPr id="11" name="TextBox 10"/>
                <p:cNvSpPr txBox="1"/>
                <p:nvPr/>
              </p:nvSpPr>
              <p:spPr>
                <a:xfrm>
                  <a:off x="1748391" y="3669695"/>
                  <a:ext cx="705842" cy="1938992"/>
                </a:xfrm>
                <a:prstGeom prst="rect">
                  <a:avLst/>
                </a:prstGeom>
                <a:noFill/>
              </p:spPr>
              <p:txBody>
                <a:bodyPr wrap="none" rtlCol="0">
                  <a:spAutoFit/>
                </a:bodyPr>
                <a:lstStyle/>
                <a:p>
                  <a:r>
                    <a:rPr lang="en-US" sz="2400" dirty="0" smtClean="0"/>
                    <a:t>R</a:t>
                  </a:r>
                </a:p>
                <a:p>
                  <a:endParaRPr lang="en-US" sz="2400" dirty="0"/>
                </a:p>
                <a:p>
                  <a:r>
                    <a:rPr lang="en-US" sz="2400" dirty="0" smtClean="0"/>
                    <a:t>C=O</a:t>
                  </a:r>
                </a:p>
                <a:p>
                  <a:endParaRPr lang="en-US" sz="2400" dirty="0"/>
                </a:p>
                <a:p>
                  <a:r>
                    <a:rPr lang="en-US" sz="2400" dirty="0" smtClean="0"/>
                    <a:t>R</a:t>
                  </a:r>
                  <a:r>
                    <a:rPr lang="en-US" sz="2400" baseline="30000" dirty="0" smtClean="0"/>
                    <a:t>1</a:t>
                  </a:r>
                  <a:endParaRPr lang="en-US" sz="2400" baseline="30000" dirty="0"/>
                </a:p>
              </p:txBody>
            </p:sp>
            <p:cxnSp>
              <p:nvCxnSpPr>
                <p:cNvPr id="12" name="Straight Connector 11"/>
                <p:cNvCxnSpPr/>
                <p:nvPr/>
              </p:nvCxnSpPr>
              <p:spPr>
                <a:xfrm>
                  <a:off x="1929827" y="4106760"/>
                  <a:ext cx="0" cy="3958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929827" y="4824206"/>
                  <a:ext cx="0" cy="38758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0" name="TextBox 9"/>
              <p:cNvSpPr txBox="1"/>
              <p:nvPr/>
            </p:nvSpPr>
            <p:spPr>
              <a:xfrm>
                <a:off x="335592" y="3677486"/>
                <a:ext cx="1022936" cy="1938992"/>
              </a:xfrm>
              <a:prstGeom prst="rect">
                <a:avLst/>
              </a:prstGeom>
              <a:noFill/>
            </p:spPr>
            <p:txBody>
              <a:bodyPr wrap="none" rtlCol="0">
                <a:spAutoFit/>
              </a:bodyPr>
              <a:lstStyle/>
              <a:p>
                <a:r>
                  <a:rPr lang="en-US" sz="2400" dirty="0" smtClean="0"/>
                  <a:t>R</a:t>
                </a:r>
              </a:p>
              <a:p>
                <a:r>
                  <a:rPr lang="en-US" sz="2400" dirty="0" smtClean="0"/>
                  <a:t>||</a:t>
                </a:r>
              </a:p>
              <a:p>
                <a:r>
                  <a:rPr lang="en-US" sz="2400" dirty="0" smtClean="0"/>
                  <a:t>C—OH</a:t>
                </a:r>
              </a:p>
              <a:p>
                <a:r>
                  <a:rPr lang="en-US" sz="2400" dirty="0" smtClean="0"/>
                  <a:t>|</a:t>
                </a:r>
              </a:p>
              <a:p>
                <a:r>
                  <a:rPr lang="en-US" sz="2400" dirty="0" smtClean="0"/>
                  <a:t>R</a:t>
                </a:r>
                <a:r>
                  <a:rPr lang="en-US" sz="2400" baseline="30000" dirty="0" smtClean="0"/>
                  <a:t>1</a:t>
                </a:r>
                <a:endParaRPr lang="en-US" sz="2400" baseline="30000" dirty="0"/>
              </a:p>
            </p:txBody>
          </p:sp>
        </p:grpSp>
        <p:sp>
          <p:nvSpPr>
            <p:cNvPr id="8" name="TextBox 7"/>
            <p:cNvSpPr txBox="1"/>
            <p:nvPr/>
          </p:nvSpPr>
          <p:spPr>
            <a:xfrm>
              <a:off x="135116" y="5767576"/>
              <a:ext cx="2123072" cy="369332"/>
            </a:xfrm>
            <a:prstGeom prst="rect">
              <a:avLst/>
            </a:prstGeom>
            <a:noFill/>
          </p:spPr>
          <p:txBody>
            <a:bodyPr wrap="none" rtlCol="0">
              <a:spAutoFit/>
            </a:bodyPr>
            <a:lstStyle/>
            <a:p>
              <a:r>
                <a:rPr lang="en-US" dirty="0" err="1" smtClean="0"/>
                <a:t>Enol</a:t>
              </a:r>
              <a:r>
                <a:rPr lang="en-US" dirty="0" smtClean="0"/>
                <a:t>                     </a:t>
              </a:r>
              <a:r>
                <a:rPr lang="en-US" dirty="0" err="1" smtClean="0"/>
                <a:t>Keto</a:t>
              </a:r>
              <a:endParaRPr lang="en-US" dirty="0"/>
            </a:p>
          </p:txBody>
        </p:sp>
      </p:grpSp>
    </p:spTree>
    <p:extLst>
      <p:ext uri="{BB962C8B-B14F-4D97-AF65-F5344CB8AC3E}">
        <p14:creationId xmlns:p14="http://schemas.microsoft.com/office/powerpoint/2010/main" val="28017201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3" name="Group 232"/>
          <p:cNvGrpSpPr/>
          <p:nvPr/>
        </p:nvGrpSpPr>
        <p:grpSpPr>
          <a:xfrm>
            <a:off x="315094" y="1587"/>
            <a:ext cx="5511800" cy="7085013"/>
            <a:chOff x="1267639" y="1587"/>
            <a:chExt cx="5511800" cy="7085013"/>
          </a:xfrm>
        </p:grpSpPr>
        <p:sp>
          <p:nvSpPr>
            <p:cNvPr id="2" name="TextBox 1"/>
            <p:cNvSpPr txBox="1"/>
            <p:nvPr/>
          </p:nvSpPr>
          <p:spPr>
            <a:xfrm>
              <a:off x="4221976" y="429955"/>
              <a:ext cx="1084214" cy="369332"/>
            </a:xfrm>
            <a:prstGeom prst="rect">
              <a:avLst/>
            </a:prstGeom>
            <a:noFill/>
          </p:spPr>
          <p:txBody>
            <a:bodyPr wrap="none" rtlCol="0">
              <a:spAutoFit/>
            </a:bodyPr>
            <a:lstStyle/>
            <a:p>
              <a:r>
                <a:rPr lang="en-US" dirty="0" smtClean="0"/>
                <a:t>Succinate</a:t>
              </a:r>
              <a:endParaRPr lang="en-US" dirty="0"/>
            </a:p>
          </p:txBody>
        </p:sp>
        <p:sp>
          <p:nvSpPr>
            <p:cNvPr id="3" name="TextBox 2"/>
            <p:cNvSpPr txBox="1"/>
            <p:nvPr/>
          </p:nvSpPr>
          <p:spPr>
            <a:xfrm>
              <a:off x="3764776" y="2514600"/>
              <a:ext cx="1442973" cy="369332"/>
            </a:xfrm>
            <a:prstGeom prst="rect">
              <a:avLst/>
            </a:prstGeom>
            <a:noFill/>
          </p:spPr>
          <p:txBody>
            <a:bodyPr wrap="none" rtlCol="0">
              <a:spAutoFit/>
            </a:bodyPr>
            <a:lstStyle/>
            <a:p>
              <a:r>
                <a:rPr lang="en-US" dirty="0" smtClean="0"/>
                <a:t>OH-</a:t>
              </a:r>
              <a:r>
                <a:rPr lang="en-US" dirty="0" err="1" smtClean="0"/>
                <a:t>Glutarate</a:t>
              </a:r>
              <a:endParaRPr lang="en-US" dirty="0"/>
            </a:p>
          </p:txBody>
        </p:sp>
        <p:sp>
          <p:nvSpPr>
            <p:cNvPr id="4" name="TextBox 3"/>
            <p:cNvSpPr txBox="1"/>
            <p:nvPr/>
          </p:nvSpPr>
          <p:spPr>
            <a:xfrm>
              <a:off x="3789678" y="4800600"/>
              <a:ext cx="1425841" cy="369332"/>
            </a:xfrm>
            <a:prstGeom prst="rect">
              <a:avLst/>
            </a:prstGeom>
            <a:noFill/>
          </p:spPr>
          <p:txBody>
            <a:bodyPr wrap="none" rtlCol="0">
              <a:spAutoFit/>
            </a:bodyPr>
            <a:lstStyle/>
            <a:p>
              <a:r>
                <a:rPr lang="en-US" dirty="0" smtClean="0"/>
                <a:t>Oxaloacetate</a:t>
              </a:r>
              <a:endParaRPr lang="en-US" dirty="0"/>
            </a:p>
          </p:txBody>
        </p:sp>
        <p:sp>
          <p:nvSpPr>
            <p:cNvPr id="5" name="Rectangle 13"/>
            <p:cNvSpPr>
              <a:spLocks noChangeArrowheads="1"/>
            </p:cNvSpPr>
            <p:nvPr/>
          </p:nvSpPr>
          <p:spPr bwMode="auto">
            <a:xfrm>
              <a:off x="1267639" y="1587"/>
              <a:ext cx="5511800" cy="46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Line 17"/>
            <p:cNvSpPr>
              <a:spLocks noChangeShapeType="1"/>
            </p:cNvSpPr>
            <p:nvPr/>
          </p:nvSpPr>
          <p:spPr bwMode="auto">
            <a:xfrm>
              <a:off x="2220139" y="1830387"/>
              <a:ext cx="44434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18"/>
            <p:cNvSpPr>
              <a:spLocks noChangeShapeType="1"/>
            </p:cNvSpPr>
            <p:nvPr/>
          </p:nvSpPr>
          <p:spPr bwMode="auto">
            <a:xfrm>
              <a:off x="2513827" y="1830387"/>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19"/>
            <p:cNvSpPr>
              <a:spLocks noChangeShapeType="1"/>
            </p:cNvSpPr>
            <p:nvPr/>
          </p:nvSpPr>
          <p:spPr bwMode="auto">
            <a:xfrm>
              <a:off x="2809102" y="1830387"/>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20"/>
            <p:cNvSpPr>
              <a:spLocks noChangeShapeType="1"/>
            </p:cNvSpPr>
            <p:nvPr/>
          </p:nvSpPr>
          <p:spPr bwMode="auto">
            <a:xfrm>
              <a:off x="3104377" y="1830387"/>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21"/>
            <p:cNvSpPr>
              <a:spLocks noChangeShapeType="1"/>
            </p:cNvSpPr>
            <p:nvPr/>
          </p:nvSpPr>
          <p:spPr bwMode="auto">
            <a:xfrm>
              <a:off x="3399652" y="1830387"/>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22"/>
            <p:cNvSpPr>
              <a:spLocks noChangeShapeType="1"/>
            </p:cNvSpPr>
            <p:nvPr/>
          </p:nvSpPr>
          <p:spPr bwMode="auto">
            <a:xfrm>
              <a:off x="3693339" y="1830387"/>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23"/>
            <p:cNvSpPr>
              <a:spLocks noChangeShapeType="1"/>
            </p:cNvSpPr>
            <p:nvPr/>
          </p:nvSpPr>
          <p:spPr bwMode="auto">
            <a:xfrm>
              <a:off x="3988614" y="1830387"/>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24"/>
            <p:cNvSpPr>
              <a:spLocks noChangeShapeType="1"/>
            </p:cNvSpPr>
            <p:nvPr/>
          </p:nvSpPr>
          <p:spPr bwMode="auto">
            <a:xfrm>
              <a:off x="4283889" y="1830387"/>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25"/>
            <p:cNvSpPr>
              <a:spLocks noChangeShapeType="1"/>
            </p:cNvSpPr>
            <p:nvPr/>
          </p:nvSpPr>
          <p:spPr bwMode="auto">
            <a:xfrm>
              <a:off x="4579164" y="1830387"/>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26"/>
            <p:cNvSpPr>
              <a:spLocks noChangeShapeType="1"/>
            </p:cNvSpPr>
            <p:nvPr/>
          </p:nvSpPr>
          <p:spPr bwMode="auto">
            <a:xfrm>
              <a:off x="4874439" y="1830387"/>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27"/>
            <p:cNvSpPr>
              <a:spLocks noChangeShapeType="1"/>
            </p:cNvSpPr>
            <p:nvPr/>
          </p:nvSpPr>
          <p:spPr bwMode="auto">
            <a:xfrm>
              <a:off x="5168127" y="1830387"/>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28"/>
            <p:cNvSpPr>
              <a:spLocks noChangeShapeType="1"/>
            </p:cNvSpPr>
            <p:nvPr/>
          </p:nvSpPr>
          <p:spPr bwMode="auto">
            <a:xfrm>
              <a:off x="5463402" y="1830387"/>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29"/>
            <p:cNvSpPr>
              <a:spLocks noChangeShapeType="1"/>
            </p:cNvSpPr>
            <p:nvPr/>
          </p:nvSpPr>
          <p:spPr bwMode="auto">
            <a:xfrm>
              <a:off x="5758677" y="1830387"/>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30"/>
            <p:cNvSpPr>
              <a:spLocks noChangeShapeType="1"/>
            </p:cNvSpPr>
            <p:nvPr/>
          </p:nvSpPr>
          <p:spPr bwMode="auto">
            <a:xfrm>
              <a:off x="6053952" y="1830387"/>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31"/>
            <p:cNvSpPr>
              <a:spLocks noChangeShapeType="1"/>
            </p:cNvSpPr>
            <p:nvPr/>
          </p:nvSpPr>
          <p:spPr bwMode="auto">
            <a:xfrm>
              <a:off x="6349227" y="1830387"/>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32"/>
            <p:cNvSpPr>
              <a:spLocks noChangeShapeType="1"/>
            </p:cNvSpPr>
            <p:nvPr/>
          </p:nvSpPr>
          <p:spPr bwMode="auto">
            <a:xfrm>
              <a:off x="6642914" y="1830387"/>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33"/>
            <p:cNvSpPr>
              <a:spLocks noChangeShapeType="1"/>
            </p:cNvSpPr>
            <p:nvPr/>
          </p:nvSpPr>
          <p:spPr bwMode="auto">
            <a:xfrm>
              <a:off x="2809102" y="1830387"/>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34"/>
            <p:cNvSpPr>
              <a:spLocks noChangeShapeType="1"/>
            </p:cNvSpPr>
            <p:nvPr/>
          </p:nvSpPr>
          <p:spPr bwMode="auto">
            <a:xfrm>
              <a:off x="3399652" y="1830387"/>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35"/>
            <p:cNvSpPr>
              <a:spLocks noChangeShapeType="1"/>
            </p:cNvSpPr>
            <p:nvPr/>
          </p:nvSpPr>
          <p:spPr bwMode="auto">
            <a:xfrm>
              <a:off x="3988614" y="1830387"/>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36"/>
            <p:cNvSpPr>
              <a:spLocks noChangeShapeType="1"/>
            </p:cNvSpPr>
            <p:nvPr/>
          </p:nvSpPr>
          <p:spPr bwMode="auto">
            <a:xfrm>
              <a:off x="4579164" y="1830387"/>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37"/>
            <p:cNvSpPr>
              <a:spLocks noChangeShapeType="1"/>
            </p:cNvSpPr>
            <p:nvPr/>
          </p:nvSpPr>
          <p:spPr bwMode="auto">
            <a:xfrm>
              <a:off x="5168127" y="1830387"/>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38"/>
            <p:cNvSpPr>
              <a:spLocks noChangeShapeType="1"/>
            </p:cNvSpPr>
            <p:nvPr/>
          </p:nvSpPr>
          <p:spPr bwMode="auto">
            <a:xfrm>
              <a:off x="5758677" y="1830387"/>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39"/>
            <p:cNvSpPr>
              <a:spLocks noChangeShapeType="1"/>
            </p:cNvSpPr>
            <p:nvPr/>
          </p:nvSpPr>
          <p:spPr bwMode="auto">
            <a:xfrm>
              <a:off x="6349227" y="1830387"/>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40"/>
            <p:cNvSpPr>
              <a:spLocks noChangeArrowheads="1"/>
            </p:cNvSpPr>
            <p:nvPr/>
          </p:nvSpPr>
          <p:spPr bwMode="auto">
            <a:xfrm>
              <a:off x="2775677" y="1843087"/>
              <a:ext cx="3079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2</a:t>
              </a:r>
              <a:endParaRPr kumimoji="0" lang="en-US" sz="1800" b="0" i="0" u="none" strike="noStrike" cap="none" normalizeH="0" baseline="0" dirty="0" smtClean="0">
                <a:ln>
                  <a:noFill/>
                </a:ln>
                <a:solidFill>
                  <a:schemeClr val="tx1"/>
                </a:solidFill>
                <a:effectLst/>
                <a:latin typeface="Arial" pitchFamily="34" charset="0"/>
              </a:endParaRPr>
            </a:p>
          </p:txBody>
        </p:sp>
        <p:sp>
          <p:nvSpPr>
            <p:cNvPr id="30" name="Rectangle 41"/>
            <p:cNvSpPr>
              <a:spLocks noChangeArrowheads="1"/>
            </p:cNvSpPr>
            <p:nvPr/>
          </p:nvSpPr>
          <p:spPr bwMode="auto">
            <a:xfrm>
              <a:off x="3354300" y="1843087"/>
              <a:ext cx="3079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4</a:t>
              </a:r>
              <a:endParaRPr kumimoji="0" lang="en-US" sz="1800" b="0" i="0" u="none" strike="noStrike" cap="none" normalizeH="0" baseline="0" dirty="0" smtClean="0">
                <a:ln>
                  <a:noFill/>
                </a:ln>
                <a:solidFill>
                  <a:schemeClr val="tx1"/>
                </a:solidFill>
                <a:effectLst/>
                <a:latin typeface="Arial" pitchFamily="34" charset="0"/>
              </a:endParaRPr>
            </a:p>
          </p:txBody>
        </p:sp>
        <p:sp>
          <p:nvSpPr>
            <p:cNvPr id="31" name="Rectangle 42"/>
            <p:cNvSpPr>
              <a:spLocks noChangeArrowheads="1"/>
            </p:cNvSpPr>
            <p:nvPr/>
          </p:nvSpPr>
          <p:spPr bwMode="auto">
            <a:xfrm>
              <a:off x="3952316" y="1843087"/>
              <a:ext cx="3079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6</a:t>
              </a:r>
              <a:endParaRPr kumimoji="0" lang="en-US" sz="1800" b="0" i="0" u="none" strike="noStrike" cap="none" normalizeH="0" baseline="0" dirty="0" smtClean="0">
                <a:ln>
                  <a:noFill/>
                </a:ln>
                <a:solidFill>
                  <a:schemeClr val="tx1"/>
                </a:solidFill>
                <a:effectLst/>
                <a:latin typeface="Arial" pitchFamily="34" charset="0"/>
              </a:endParaRPr>
            </a:p>
          </p:txBody>
        </p:sp>
        <p:sp>
          <p:nvSpPr>
            <p:cNvPr id="32" name="Rectangle 43"/>
            <p:cNvSpPr>
              <a:spLocks noChangeArrowheads="1"/>
            </p:cNvSpPr>
            <p:nvPr/>
          </p:nvSpPr>
          <p:spPr bwMode="auto">
            <a:xfrm>
              <a:off x="4542866" y="1843087"/>
              <a:ext cx="3079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8</a:t>
              </a:r>
              <a:endParaRPr kumimoji="0" lang="en-US" sz="1800" b="0" i="0" u="none" strike="noStrike" cap="none" normalizeH="0" baseline="0" dirty="0" smtClean="0">
                <a:ln>
                  <a:noFill/>
                </a:ln>
                <a:solidFill>
                  <a:schemeClr val="tx1"/>
                </a:solidFill>
                <a:effectLst/>
                <a:latin typeface="Arial" pitchFamily="34" charset="0"/>
              </a:endParaRPr>
            </a:p>
          </p:txBody>
        </p:sp>
        <p:sp>
          <p:nvSpPr>
            <p:cNvPr id="33" name="Rectangle 44"/>
            <p:cNvSpPr>
              <a:spLocks noChangeArrowheads="1"/>
            </p:cNvSpPr>
            <p:nvPr/>
          </p:nvSpPr>
          <p:spPr bwMode="auto">
            <a:xfrm>
              <a:off x="5092956" y="1843087"/>
              <a:ext cx="47625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10</a:t>
              </a:r>
              <a:endParaRPr kumimoji="0" lang="en-US" sz="1800" b="0" i="0" u="none" strike="noStrike" cap="none" normalizeH="0" baseline="0" dirty="0" smtClean="0">
                <a:ln>
                  <a:noFill/>
                </a:ln>
                <a:solidFill>
                  <a:schemeClr val="tx1"/>
                </a:solidFill>
                <a:effectLst/>
                <a:latin typeface="Arial" pitchFamily="34" charset="0"/>
              </a:endParaRPr>
            </a:p>
          </p:txBody>
        </p:sp>
        <p:sp>
          <p:nvSpPr>
            <p:cNvPr id="34" name="Rectangle 45"/>
            <p:cNvSpPr>
              <a:spLocks noChangeArrowheads="1"/>
            </p:cNvSpPr>
            <p:nvPr/>
          </p:nvSpPr>
          <p:spPr bwMode="auto">
            <a:xfrm>
              <a:off x="5692559" y="1843087"/>
              <a:ext cx="47625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12</a:t>
              </a:r>
              <a:endParaRPr kumimoji="0" lang="en-US" sz="1800" b="0" i="0" u="none" strike="noStrike" cap="none" normalizeH="0" baseline="0" dirty="0" smtClean="0">
                <a:ln>
                  <a:noFill/>
                </a:ln>
                <a:solidFill>
                  <a:schemeClr val="tx1"/>
                </a:solidFill>
                <a:effectLst/>
                <a:latin typeface="Arial" pitchFamily="34" charset="0"/>
              </a:endParaRPr>
            </a:p>
          </p:txBody>
        </p:sp>
        <p:sp>
          <p:nvSpPr>
            <p:cNvPr id="35" name="Rectangle 46"/>
            <p:cNvSpPr>
              <a:spLocks noChangeArrowheads="1"/>
            </p:cNvSpPr>
            <p:nvPr/>
          </p:nvSpPr>
          <p:spPr bwMode="auto">
            <a:xfrm>
              <a:off x="6274056" y="1843087"/>
              <a:ext cx="47625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14</a:t>
              </a:r>
              <a:endParaRPr kumimoji="0" lang="en-US" sz="1800" b="0" i="0" u="none" strike="noStrike" cap="none" normalizeH="0" baseline="0" dirty="0" smtClean="0">
                <a:ln>
                  <a:noFill/>
                </a:ln>
                <a:solidFill>
                  <a:schemeClr val="tx1"/>
                </a:solidFill>
                <a:effectLst/>
                <a:latin typeface="Arial" pitchFamily="34" charset="0"/>
              </a:endParaRPr>
            </a:p>
          </p:txBody>
        </p:sp>
        <p:sp>
          <p:nvSpPr>
            <p:cNvPr id="36" name="Rectangle 47"/>
            <p:cNvSpPr>
              <a:spLocks noChangeArrowheads="1"/>
            </p:cNvSpPr>
            <p:nvPr/>
          </p:nvSpPr>
          <p:spPr bwMode="auto">
            <a:xfrm>
              <a:off x="3674289" y="1970087"/>
              <a:ext cx="15367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rPr>
                <a:t>Time, min</a:t>
              </a:r>
              <a:endParaRPr kumimoji="0" lang="en-US" sz="1800" b="0" i="0" u="none" strike="noStrike" cap="none" normalizeH="0" baseline="0" smtClean="0">
                <a:ln>
                  <a:noFill/>
                </a:ln>
                <a:solidFill>
                  <a:schemeClr val="tx1"/>
                </a:solidFill>
                <a:effectLst/>
                <a:latin typeface="Arial" pitchFamily="34" charset="0"/>
              </a:endParaRPr>
            </a:p>
          </p:txBody>
        </p:sp>
        <p:sp>
          <p:nvSpPr>
            <p:cNvPr id="37" name="Line 48"/>
            <p:cNvSpPr>
              <a:spLocks noChangeShapeType="1"/>
            </p:cNvSpPr>
            <p:nvPr/>
          </p:nvSpPr>
          <p:spPr bwMode="auto">
            <a:xfrm flipV="1">
              <a:off x="2220139" y="231775"/>
              <a:ext cx="0" cy="15986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49"/>
            <p:cNvSpPr>
              <a:spLocks noChangeShapeType="1"/>
            </p:cNvSpPr>
            <p:nvPr/>
          </p:nvSpPr>
          <p:spPr bwMode="auto">
            <a:xfrm flipH="1">
              <a:off x="2210614" y="1830387"/>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50"/>
            <p:cNvSpPr>
              <a:spLocks noChangeShapeType="1"/>
            </p:cNvSpPr>
            <p:nvPr/>
          </p:nvSpPr>
          <p:spPr bwMode="auto">
            <a:xfrm flipH="1">
              <a:off x="2210614" y="1781175"/>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51"/>
            <p:cNvSpPr>
              <a:spLocks noChangeShapeType="1"/>
            </p:cNvSpPr>
            <p:nvPr/>
          </p:nvSpPr>
          <p:spPr bwMode="auto">
            <a:xfrm flipH="1">
              <a:off x="2210614" y="1731962"/>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52"/>
            <p:cNvSpPr>
              <a:spLocks noChangeShapeType="1"/>
            </p:cNvSpPr>
            <p:nvPr/>
          </p:nvSpPr>
          <p:spPr bwMode="auto">
            <a:xfrm flipH="1">
              <a:off x="2210614" y="1684337"/>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53"/>
            <p:cNvSpPr>
              <a:spLocks noChangeShapeType="1"/>
            </p:cNvSpPr>
            <p:nvPr/>
          </p:nvSpPr>
          <p:spPr bwMode="auto">
            <a:xfrm flipH="1">
              <a:off x="2210614" y="1635125"/>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54"/>
            <p:cNvSpPr>
              <a:spLocks noChangeShapeType="1"/>
            </p:cNvSpPr>
            <p:nvPr/>
          </p:nvSpPr>
          <p:spPr bwMode="auto">
            <a:xfrm flipH="1">
              <a:off x="2210614" y="1585912"/>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55"/>
            <p:cNvSpPr>
              <a:spLocks noChangeShapeType="1"/>
            </p:cNvSpPr>
            <p:nvPr/>
          </p:nvSpPr>
          <p:spPr bwMode="auto">
            <a:xfrm flipH="1">
              <a:off x="2210614" y="1536700"/>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56"/>
            <p:cNvSpPr>
              <a:spLocks noChangeShapeType="1"/>
            </p:cNvSpPr>
            <p:nvPr/>
          </p:nvSpPr>
          <p:spPr bwMode="auto">
            <a:xfrm flipH="1">
              <a:off x="2210614" y="1489075"/>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57"/>
            <p:cNvSpPr>
              <a:spLocks noChangeShapeType="1"/>
            </p:cNvSpPr>
            <p:nvPr/>
          </p:nvSpPr>
          <p:spPr bwMode="auto">
            <a:xfrm flipH="1">
              <a:off x="2210614" y="1439862"/>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58"/>
            <p:cNvSpPr>
              <a:spLocks noChangeShapeType="1"/>
            </p:cNvSpPr>
            <p:nvPr/>
          </p:nvSpPr>
          <p:spPr bwMode="auto">
            <a:xfrm flipH="1">
              <a:off x="2210614" y="1390650"/>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59"/>
            <p:cNvSpPr>
              <a:spLocks noChangeShapeType="1"/>
            </p:cNvSpPr>
            <p:nvPr/>
          </p:nvSpPr>
          <p:spPr bwMode="auto">
            <a:xfrm flipH="1">
              <a:off x="2210614" y="1341437"/>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60"/>
            <p:cNvSpPr>
              <a:spLocks noChangeShapeType="1"/>
            </p:cNvSpPr>
            <p:nvPr/>
          </p:nvSpPr>
          <p:spPr bwMode="auto">
            <a:xfrm flipH="1">
              <a:off x="2210614" y="1293812"/>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61"/>
            <p:cNvSpPr>
              <a:spLocks noChangeShapeType="1"/>
            </p:cNvSpPr>
            <p:nvPr/>
          </p:nvSpPr>
          <p:spPr bwMode="auto">
            <a:xfrm flipH="1">
              <a:off x="2210614" y="1244600"/>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62"/>
            <p:cNvSpPr>
              <a:spLocks noChangeShapeType="1"/>
            </p:cNvSpPr>
            <p:nvPr/>
          </p:nvSpPr>
          <p:spPr bwMode="auto">
            <a:xfrm flipH="1">
              <a:off x="2210614" y="1195387"/>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63"/>
            <p:cNvSpPr>
              <a:spLocks noChangeShapeType="1"/>
            </p:cNvSpPr>
            <p:nvPr/>
          </p:nvSpPr>
          <p:spPr bwMode="auto">
            <a:xfrm flipH="1">
              <a:off x="2210614" y="1147762"/>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64"/>
            <p:cNvSpPr>
              <a:spLocks noChangeShapeType="1"/>
            </p:cNvSpPr>
            <p:nvPr/>
          </p:nvSpPr>
          <p:spPr bwMode="auto">
            <a:xfrm flipH="1">
              <a:off x="2210614" y="1098550"/>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65"/>
            <p:cNvSpPr>
              <a:spLocks noChangeShapeType="1"/>
            </p:cNvSpPr>
            <p:nvPr/>
          </p:nvSpPr>
          <p:spPr bwMode="auto">
            <a:xfrm flipH="1">
              <a:off x="2210614" y="1049337"/>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66"/>
            <p:cNvSpPr>
              <a:spLocks noChangeShapeType="1"/>
            </p:cNvSpPr>
            <p:nvPr/>
          </p:nvSpPr>
          <p:spPr bwMode="auto">
            <a:xfrm flipH="1">
              <a:off x="2210614" y="1000125"/>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67"/>
            <p:cNvSpPr>
              <a:spLocks noChangeShapeType="1"/>
            </p:cNvSpPr>
            <p:nvPr/>
          </p:nvSpPr>
          <p:spPr bwMode="auto">
            <a:xfrm flipH="1">
              <a:off x="2210614" y="952500"/>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68"/>
            <p:cNvSpPr>
              <a:spLocks noChangeShapeType="1"/>
            </p:cNvSpPr>
            <p:nvPr/>
          </p:nvSpPr>
          <p:spPr bwMode="auto">
            <a:xfrm flipH="1">
              <a:off x="2210614" y="903287"/>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69"/>
            <p:cNvSpPr>
              <a:spLocks noChangeShapeType="1"/>
            </p:cNvSpPr>
            <p:nvPr/>
          </p:nvSpPr>
          <p:spPr bwMode="auto">
            <a:xfrm flipH="1">
              <a:off x="2210614" y="854075"/>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70"/>
            <p:cNvSpPr>
              <a:spLocks noChangeShapeType="1"/>
            </p:cNvSpPr>
            <p:nvPr/>
          </p:nvSpPr>
          <p:spPr bwMode="auto">
            <a:xfrm flipH="1">
              <a:off x="2210614" y="804862"/>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71"/>
            <p:cNvSpPr>
              <a:spLocks noChangeShapeType="1"/>
            </p:cNvSpPr>
            <p:nvPr/>
          </p:nvSpPr>
          <p:spPr bwMode="auto">
            <a:xfrm flipH="1">
              <a:off x="2210614" y="757237"/>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72"/>
            <p:cNvSpPr>
              <a:spLocks noChangeShapeType="1"/>
            </p:cNvSpPr>
            <p:nvPr/>
          </p:nvSpPr>
          <p:spPr bwMode="auto">
            <a:xfrm flipH="1">
              <a:off x="2210614" y="708025"/>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73"/>
            <p:cNvSpPr>
              <a:spLocks noChangeShapeType="1"/>
            </p:cNvSpPr>
            <p:nvPr/>
          </p:nvSpPr>
          <p:spPr bwMode="auto">
            <a:xfrm flipH="1">
              <a:off x="2210614" y="658812"/>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74"/>
            <p:cNvSpPr>
              <a:spLocks noChangeShapeType="1"/>
            </p:cNvSpPr>
            <p:nvPr/>
          </p:nvSpPr>
          <p:spPr bwMode="auto">
            <a:xfrm flipH="1">
              <a:off x="2210614" y="611187"/>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75"/>
            <p:cNvSpPr>
              <a:spLocks noChangeShapeType="1"/>
            </p:cNvSpPr>
            <p:nvPr/>
          </p:nvSpPr>
          <p:spPr bwMode="auto">
            <a:xfrm flipH="1">
              <a:off x="2210614" y="561975"/>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76"/>
            <p:cNvSpPr>
              <a:spLocks noChangeShapeType="1"/>
            </p:cNvSpPr>
            <p:nvPr/>
          </p:nvSpPr>
          <p:spPr bwMode="auto">
            <a:xfrm flipH="1">
              <a:off x="2210614" y="512762"/>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77"/>
            <p:cNvSpPr>
              <a:spLocks noChangeShapeType="1"/>
            </p:cNvSpPr>
            <p:nvPr/>
          </p:nvSpPr>
          <p:spPr bwMode="auto">
            <a:xfrm flipH="1">
              <a:off x="2210614" y="463550"/>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78"/>
            <p:cNvSpPr>
              <a:spLocks noChangeShapeType="1"/>
            </p:cNvSpPr>
            <p:nvPr/>
          </p:nvSpPr>
          <p:spPr bwMode="auto">
            <a:xfrm flipH="1">
              <a:off x="2210614" y="415925"/>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79"/>
            <p:cNvSpPr>
              <a:spLocks noChangeShapeType="1"/>
            </p:cNvSpPr>
            <p:nvPr/>
          </p:nvSpPr>
          <p:spPr bwMode="auto">
            <a:xfrm flipH="1">
              <a:off x="2210614" y="366712"/>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80"/>
            <p:cNvSpPr>
              <a:spLocks noChangeShapeType="1"/>
            </p:cNvSpPr>
            <p:nvPr/>
          </p:nvSpPr>
          <p:spPr bwMode="auto">
            <a:xfrm flipH="1">
              <a:off x="2210614" y="317500"/>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81"/>
            <p:cNvSpPr>
              <a:spLocks noChangeShapeType="1"/>
            </p:cNvSpPr>
            <p:nvPr/>
          </p:nvSpPr>
          <p:spPr bwMode="auto">
            <a:xfrm flipH="1">
              <a:off x="2210614" y="269875"/>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82"/>
            <p:cNvSpPr>
              <a:spLocks noChangeShapeType="1"/>
            </p:cNvSpPr>
            <p:nvPr/>
          </p:nvSpPr>
          <p:spPr bwMode="auto">
            <a:xfrm flipH="1">
              <a:off x="2199502" y="1830387"/>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83"/>
            <p:cNvSpPr>
              <a:spLocks noChangeShapeType="1"/>
            </p:cNvSpPr>
            <p:nvPr/>
          </p:nvSpPr>
          <p:spPr bwMode="auto">
            <a:xfrm flipH="1">
              <a:off x="2199502" y="1585912"/>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84"/>
            <p:cNvSpPr>
              <a:spLocks noChangeShapeType="1"/>
            </p:cNvSpPr>
            <p:nvPr/>
          </p:nvSpPr>
          <p:spPr bwMode="auto">
            <a:xfrm flipH="1">
              <a:off x="2199502" y="1341437"/>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85"/>
            <p:cNvSpPr>
              <a:spLocks noChangeShapeType="1"/>
            </p:cNvSpPr>
            <p:nvPr/>
          </p:nvSpPr>
          <p:spPr bwMode="auto">
            <a:xfrm flipH="1">
              <a:off x="2199502" y="1098550"/>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86"/>
            <p:cNvSpPr>
              <a:spLocks noChangeShapeType="1"/>
            </p:cNvSpPr>
            <p:nvPr/>
          </p:nvSpPr>
          <p:spPr bwMode="auto">
            <a:xfrm flipH="1">
              <a:off x="2199502" y="854075"/>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87"/>
            <p:cNvSpPr>
              <a:spLocks noChangeShapeType="1"/>
            </p:cNvSpPr>
            <p:nvPr/>
          </p:nvSpPr>
          <p:spPr bwMode="auto">
            <a:xfrm flipH="1">
              <a:off x="2199502" y="611187"/>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88"/>
            <p:cNvSpPr>
              <a:spLocks noChangeShapeType="1"/>
            </p:cNvSpPr>
            <p:nvPr/>
          </p:nvSpPr>
          <p:spPr bwMode="auto">
            <a:xfrm flipH="1">
              <a:off x="2199502" y="366712"/>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Rectangle 89"/>
            <p:cNvSpPr>
              <a:spLocks noChangeArrowheads="1"/>
            </p:cNvSpPr>
            <p:nvPr/>
          </p:nvSpPr>
          <p:spPr bwMode="auto">
            <a:xfrm>
              <a:off x="1997759" y="1748781"/>
              <a:ext cx="5588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0.0</a:t>
              </a:r>
              <a:endParaRPr kumimoji="0" lang="en-US" sz="1800" b="0" i="0" u="none" strike="noStrike" cap="none" normalizeH="0" baseline="0" dirty="0" smtClean="0">
                <a:ln>
                  <a:noFill/>
                </a:ln>
                <a:solidFill>
                  <a:schemeClr val="tx1"/>
                </a:solidFill>
                <a:effectLst/>
                <a:latin typeface="Arial" pitchFamily="34" charset="0"/>
              </a:endParaRPr>
            </a:p>
          </p:txBody>
        </p:sp>
        <p:sp>
          <p:nvSpPr>
            <p:cNvPr id="79" name="Rectangle 90"/>
            <p:cNvSpPr>
              <a:spLocks noChangeArrowheads="1"/>
            </p:cNvSpPr>
            <p:nvPr/>
          </p:nvSpPr>
          <p:spPr bwMode="auto">
            <a:xfrm>
              <a:off x="1851066" y="1504306"/>
              <a:ext cx="8921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5.0e5</a:t>
              </a:r>
              <a:endParaRPr kumimoji="0" lang="en-US" sz="1800" b="0" i="0" u="none" strike="noStrike" cap="none" normalizeH="0" baseline="0" dirty="0" smtClean="0">
                <a:ln>
                  <a:noFill/>
                </a:ln>
                <a:solidFill>
                  <a:schemeClr val="tx1"/>
                </a:solidFill>
                <a:effectLst/>
                <a:latin typeface="Arial" pitchFamily="34" charset="0"/>
              </a:endParaRPr>
            </a:p>
          </p:txBody>
        </p:sp>
        <p:sp>
          <p:nvSpPr>
            <p:cNvPr id="80" name="Rectangle 91"/>
            <p:cNvSpPr>
              <a:spLocks noChangeArrowheads="1"/>
            </p:cNvSpPr>
            <p:nvPr/>
          </p:nvSpPr>
          <p:spPr bwMode="auto">
            <a:xfrm>
              <a:off x="1845789" y="1268884"/>
              <a:ext cx="8921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1.0e6</a:t>
              </a:r>
              <a:endParaRPr kumimoji="0" lang="en-US" sz="1800" b="0" i="0" u="none" strike="noStrike" cap="none" normalizeH="0" baseline="0" dirty="0" smtClean="0">
                <a:ln>
                  <a:noFill/>
                </a:ln>
                <a:solidFill>
                  <a:schemeClr val="tx1"/>
                </a:solidFill>
                <a:effectLst/>
                <a:latin typeface="Arial" pitchFamily="34" charset="0"/>
              </a:endParaRPr>
            </a:p>
          </p:txBody>
        </p:sp>
        <p:sp>
          <p:nvSpPr>
            <p:cNvPr id="81" name="Rectangle 92"/>
            <p:cNvSpPr>
              <a:spLocks noChangeArrowheads="1"/>
            </p:cNvSpPr>
            <p:nvPr/>
          </p:nvSpPr>
          <p:spPr bwMode="auto">
            <a:xfrm>
              <a:off x="1842013" y="1035050"/>
              <a:ext cx="8921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1.5e6</a:t>
              </a:r>
              <a:endParaRPr kumimoji="0" lang="en-US" sz="1800" b="0" i="0" u="none" strike="noStrike" cap="none" normalizeH="0" baseline="0" dirty="0" smtClean="0">
                <a:ln>
                  <a:noFill/>
                </a:ln>
                <a:solidFill>
                  <a:schemeClr val="tx1"/>
                </a:solidFill>
                <a:effectLst/>
                <a:latin typeface="Arial" pitchFamily="34" charset="0"/>
              </a:endParaRPr>
            </a:p>
          </p:txBody>
        </p:sp>
        <p:sp>
          <p:nvSpPr>
            <p:cNvPr id="82" name="Rectangle 93"/>
            <p:cNvSpPr>
              <a:spLocks noChangeArrowheads="1"/>
            </p:cNvSpPr>
            <p:nvPr/>
          </p:nvSpPr>
          <p:spPr bwMode="auto">
            <a:xfrm>
              <a:off x="1832960" y="790575"/>
              <a:ext cx="8921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2.0e6</a:t>
              </a:r>
              <a:endParaRPr kumimoji="0" lang="en-US" sz="1800" b="0" i="0" u="none" strike="noStrike" cap="none" normalizeH="0" baseline="0" dirty="0" smtClean="0">
                <a:ln>
                  <a:noFill/>
                </a:ln>
                <a:solidFill>
                  <a:schemeClr val="tx1"/>
                </a:solidFill>
                <a:effectLst/>
                <a:latin typeface="Arial" pitchFamily="34" charset="0"/>
              </a:endParaRPr>
            </a:p>
          </p:txBody>
        </p:sp>
        <p:sp>
          <p:nvSpPr>
            <p:cNvPr id="83" name="Rectangle 94"/>
            <p:cNvSpPr>
              <a:spLocks noChangeArrowheads="1"/>
            </p:cNvSpPr>
            <p:nvPr/>
          </p:nvSpPr>
          <p:spPr bwMode="auto">
            <a:xfrm>
              <a:off x="1827683" y="547687"/>
              <a:ext cx="8921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2.5e6</a:t>
              </a:r>
              <a:endParaRPr kumimoji="0" lang="en-US" sz="1800" b="0" i="0" u="none" strike="noStrike" cap="none" normalizeH="0" baseline="0" dirty="0" smtClean="0">
                <a:ln>
                  <a:noFill/>
                </a:ln>
                <a:solidFill>
                  <a:schemeClr val="tx1"/>
                </a:solidFill>
                <a:effectLst/>
                <a:latin typeface="Arial" pitchFamily="34" charset="0"/>
              </a:endParaRPr>
            </a:p>
          </p:txBody>
        </p:sp>
        <p:sp>
          <p:nvSpPr>
            <p:cNvPr id="84" name="Rectangle 95"/>
            <p:cNvSpPr>
              <a:spLocks noChangeArrowheads="1"/>
            </p:cNvSpPr>
            <p:nvPr/>
          </p:nvSpPr>
          <p:spPr bwMode="auto">
            <a:xfrm>
              <a:off x="1832960" y="303212"/>
              <a:ext cx="8921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3.0e6</a:t>
              </a:r>
              <a:endParaRPr kumimoji="0" lang="en-US" sz="1800" b="0" i="0" u="none" strike="noStrike" cap="none" normalizeH="0" baseline="0" dirty="0" smtClean="0">
                <a:ln>
                  <a:noFill/>
                </a:ln>
                <a:solidFill>
                  <a:schemeClr val="tx1"/>
                </a:solidFill>
                <a:effectLst/>
                <a:latin typeface="Arial" pitchFamily="34" charset="0"/>
              </a:endParaRPr>
            </a:p>
          </p:txBody>
        </p:sp>
        <p:sp>
          <p:nvSpPr>
            <p:cNvPr id="85" name="Rectangle 97"/>
            <p:cNvSpPr>
              <a:spLocks noChangeArrowheads="1"/>
            </p:cNvSpPr>
            <p:nvPr/>
          </p:nvSpPr>
          <p:spPr bwMode="auto">
            <a:xfrm rot="5400000">
              <a:off x="681057" y="1561306"/>
              <a:ext cx="205422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Intensity, cps</a:t>
              </a:r>
              <a:endParaRPr kumimoji="0" lang="en-US" sz="1800" b="0" i="0" u="none" strike="noStrike" cap="none" normalizeH="0" baseline="0" dirty="0" smtClean="0">
                <a:ln>
                  <a:noFill/>
                </a:ln>
                <a:solidFill>
                  <a:schemeClr val="tx1"/>
                </a:solidFill>
                <a:effectLst/>
                <a:latin typeface="Arial" pitchFamily="34" charset="0"/>
              </a:endParaRPr>
            </a:p>
          </p:txBody>
        </p:sp>
        <p:sp>
          <p:nvSpPr>
            <p:cNvPr id="86" name="Freeform 99"/>
            <p:cNvSpPr>
              <a:spLocks/>
            </p:cNvSpPr>
            <p:nvPr/>
          </p:nvSpPr>
          <p:spPr bwMode="auto">
            <a:xfrm flipV="1">
              <a:off x="2220139" y="231775"/>
              <a:ext cx="4443413" cy="1597025"/>
            </a:xfrm>
            <a:custGeom>
              <a:avLst/>
              <a:gdLst>
                <a:gd name="T0" fmla="*/ 265 w 24183"/>
                <a:gd name="T1" fmla="*/ 5 h 22885"/>
                <a:gd name="T2" fmla="*/ 665 w 24183"/>
                <a:gd name="T3" fmla="*/ 5 h 22885"/>
                <a:gd name="T4" fmla="*/ 1065 w 24183"/>
                <a:gd name="T5" fmla="*/ 6 h 22885"/>
                <a:gd name="T6" fmla="*/ 1464 w 24183"/>
                <a:gd name="T7" fmla="*/ 8 h 22885"/>
                <a:gd name="T8" fmla="*/ 1864 w 24183"/>
                <a:gd name="T9" fmla="*/ 7 h 22885"/>
                <a:gd name="T10" fmla="*/ 2264 w 24183"/>
                <a:gd name="T11" fmla="*/ 10 h 22885"/>
                <a:gd name="T12" fmla="*/ 2664 w 24183"/>
                <a:gd name="T13" fmla="*/ 5 h 22885"/>
                <a:gd name="T14" fmla="*/ 3063 w 24183"/>
                <a:gd name="T15" fmla="*/ 6 h 22885"/>
                <a:gd name="T16" fmla="*/ 3463 w 24183"/>
                <a:gd name="T17" fmla="*/ 0 h 22885"/>
                <a:gd name="T18" fmla="*/ 3863 w 24183"/>
                <a:gd name="T19" fmla="*/ 10 h 22885"/>
                <a:gd name="T20" fmla="*/ 4263 w 24183"/>
                <a:gd name="T21" fmla="*/ 1 h 22885"/>
                <a:gd name="T22" fmla="*/ 4662 w 24183"/>
                <a:gd name="T23" fmla="*/ 4 h 22885"/>
                <a:gd name="T24" fmla="*/ 5062 w 24183"/>
                <a:gd name="T25" fmla="*/ 24 h 22885"/>
                <a:gd name="T26" fmla="*/ 5462 w 24183"/>
                <a:gd name="T27" fmla="*/ 63 h 22885"/>
                <a:gd name="T28" fmla="*/ 5862 w 24183"/>
                <a:gd name="T29" fmla="*/ 20 h 22885"/>
                <a:gd name="T30" fmla="*/ 6261 w 24183"/>
                <a:gd name="T31" fmla="*/ 17 h 22885"/>
                <a:gd name="T32" fmla="*/ 6661 w 24183"/>
                <a:gd name="T33" fmla="*/ 15 h 22885"/>
                <a:gd name="T34" fmla="*/ 7061 w 24183"/>
                <a:gd name="T35" fmla="*/ 11 h 22885"/>
                <a:gd name="T36" fmla="*/ 7461 w 24183"/>
                <a:gd name="T37" fmla="*/ 9 h 22885"/>
                <a:gd name="T38" fmla="*/ 7860 w 24183"/>
                <a:gd name="T39" fmla="*/ 12 h 22885"/>
                <a:gd name="T40" fmla="*/ 8260 w 24183"/>
                <a:gd name="T41" fmla="*/ 13 h 22885"/>
                <a:gd name="T42" fmla="*/ 8660 w 24183"/>
                <a:gd name="T43" fmla="*/ 18 h 22885"/>
                <a:gd name="T44" fmla="*/ 9060 w 24183"/>
                <a:gd name="T45" fmla="*/ 268 h 22885"/>
                <a:gd name="T46" fmla="*/ 9459 w 24183"/>
                <a:gd name="T47" fmla="*/ 22714 h 22885"/>
                <a:gd name="T48" fmla="*/ 9859 w 24183"/>
                <a:gd name="T49" fmla="*/ 1456 h 22885"/>
                <a:gd name="T50" fmla="*/ 10259 w 24183"/>
                <a:gd name="T51" fmla="*/ 135 h 22885"/>
                <a:gd name="T52" fmla="*/ 10659 w 24183"/>
                <a:gd name="T53" fmla="*/ 85 h 22885"/>
                <a:gd name="T54" fmla="*/ 11058 w 24183"/>
                <a:gd name="T55" fmla="*/ 83 h 22885"/>
                <a:gd name="T56" fmla="*/ 11458 w 24183"/>
                <a:gd name="T57" fmla="*/ 71 h 22885"/>
                <a:gd name="T58" fmla="*/ 11857 w 24183"/>
                <a:gd name="T59" fmla="*/ 66 h 22885"/>
                <a:gd name="T60" fmla="*/ 12257 w 24183"/>
                <a:gd name="T61" fmla="*/ 50 h 22885"/>
                <a:gd name="T62" fmla="*/ 12657 w 24183"/>
                <a:gd name="T63" fmla="*/ 49 h 22885"/>
                <a:gd name="T64" fmla="*/ 13056 w 24183"/>
                <a:gd name="T65" fmla="*/ 35 h 22885"/>
                <a:gd name="T66" fmla="*/ 13456 w 24183"/>
                <a:gd name="T67" fmla="*/ 35 h 22885"/>
                <a:gd name="T68" fmla="*/ 13856 w 24183"/>
                <a:gd name="T69" fmla="*/ 32 h 22885"/>
                <a:gd name="T70" fmla="*/ 14256 w 24183"/>
                <a:gd name="T71" fmla="*/ 27 h 22885"/>
                <a:gd name="T72" fmla="*/ 14655 w 24183"/>
                <a:gd name="T73" fmla="*/ 27 h 22885"/>
                <a:gd name="T74" fmla="*/ 15055 w 24183"/>
                <a:gd name="T75" fmla="*/ 27 h 22885"/>
                <a:gd name="T76" fmla="*/ 15455 w 24183"/>
                <a:gd name="T77" fmla="*/ 26 h 22885"/>
                <a:gd name="T78" fmla="*/ 15854 w 24183"/>
                <a:gd name="T79" fmla="*/ 27 h 22885"/>
                <a:gd name="T80" fmla="*/ 16254 w 24183"/>
                <a:gd name="T81" fmla="*/ 27 h 22885"/>
                <a:gd name="T82" fmla="*/ 16654 w 24183"/>
                <a:gd name="T83" fmla="*/ 33 h 22885"/>
                <a:gd name="T84" fmla="*/ 17054 w 24183"/>
                <a:gd name="T85" fmla="*/ 30 h 22885"/>
                <a:gd name="T86" fmla="*/ 17453 w 24183"/>
                <a:gd name="T87" fmla="*/ 32 h 22885"/>
                <a:gd name="T88" fmla="*/ 17853 w 24183"/>
                <a:gd name="T89" fmla="*/ 29 h 22885"/>
                <a:gd name="T90" fmla="*/ 18253 w 24183"/>
                <a:gd name="T91" fmla="*/ 21 h 22885"/>
                <a:gd name="T92" fmla="*/ 18653 w 24183"/>
                <a:gd name="T93" fmla="*/ 51 h 22885"/>
                <a:gd name="T94" fmla="*/ 19052 w 24183"/>
                <a:gd name="T95" fmla="*/ 37 h 22885"/>
                <a:gd name="T96" fmla="*/ 19452 w 24183"/>
                <a:gd name="T97" fmla="*/ 33 h 22885"/>
                <a:gd name="T98" fmla="*/ 19852 w 24183"/>
                <a:gd name="T99" fmla="*/ 37 h 22885"/>
                <a:gd name="T100" fmla="*/ 20252 w 24183"/>
                <a:gd name="T101" fmla="*/ 42 h 22885"/>
                <a:gd name="T102" fmla="*/ 20651 w 24183"/>
                <a:gd name="T103" fmla="*/ 40 h 22885"/>
                <a:gd name="T104" fmla="*/ 21051 w 24183"/>
                <a:gd name="T105" fmla="*/ 45 h 22885"/>
                <a:gd name="T106" fmla="*/ 21451 w 24183"/>
                <a:gd name="T107" fmla="*/ 57 h 22885"/>
                <a:gd name="T108" fmla="*/ 21851 w 24183"/>
                <a:gd name="T109" fmla="*/ 212 h 22885"/>
                <a:gd name="T110" fmla="*/ 22250 w 24183"/>
                <a:gd name="T111" fmla="*/ 309 h 22885"/>
                <a:gd name="T112" fmla="*/ 22650 w 24183"/>
                <a:gd name="T113" fmla="*/ 65 h 22885"/>
                <a:gd name="T114" fmla="*/ 23050 w 24183"/>
                <a:gd name="T115" fmla="*/ 22 h 22885"/>
                <a:gd name="T116" fmla="*/ 23450 w 24183"/>
                <a:gd name="T117" fmla="*/ 6 h 22885"/>
                <a:gd name="T118" fmla="*/ 23849 w 24183"/>
                <a:gd name="T119" fmla="*/ 9 h 22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183" h="22885">
                  <a:moveTo>
                    <a:pt x="0" y="12"/>
                  </a:moveTo>
                  <a:lnTo>
                    <a:pt x="0" y="12"/>
                  </a:lnTo>
                  <a:lnTo>
                    <a:pt x="65" y="9"/>
                  </a:lnTo>
                  <a:lnTo>
                    <a:pt x="132" y="7"/>
                  </a:lnTo>
                  <a:lnTo>
                    <a:pt x="199" y="6"/>
                  </a:lnTo>
                  <a:lnTo>
                    <a:pt x="265" y="5"/>
                  </a:lnTo>
                  <a:lnTo>
                    <a:pt x="332" y="5"/>
                  </a:lnTo>
                  <a:lnTo>
                    <a:pt x="398" y="6"/>
                  </a:lnTo>
                  <a:lnTo>
                    <a:pt x="465" y="6"/>
                  </a:lnTo>
                  <a:lnTo>
                    <a:pt x="532" y="5"/>
                  </a:lnTo>
                  <a:lnTo>
                    <a:pt x="598" y="5"/>
                  </a:lnTo>
                  <a:lnTo>
                    <a:pt x="665" y="5"/>
                  </a:lnTo>
                  <a:lnTo>
                    <a:pt x="732" y="7"/>
                  </a:lnTo>
                  <a:lnTo>
                    <a:pt x="798" y="8"/>
                  </a:lnTo>
                  <a:lnTo>
                    <a:pt x="865" y="8"/>
                  </a:lnTo>
                  <a:lnTo>
                    <a:pt x="931" y="7"/>
                  </a:lnTo>
                  <a:lnTo>
                    <a:pt x="998" y="6"/>
                  </a:lnTo>
                  <a:lnTo>
                    <a:pt x="1065" y="6"/>
                  </a:lnTo>
                  <a:lnTo>
                    <a:pt x="1131" y="6"/>
                  </a:lnTo>
                  <a:lnTo>
                    <a:pt x="1198" y="5"/>
                  </a:lnTo>
                  <a:lnTo>
                    <a:pt x="1265" y="6"/>
                  </a:lnTo>
                  <a:lnTo>
                    <a:pt x="1331" y="6"/>
                  </a:lnTo>
                  <a:lnTo>
                    <a:pt x="1398" y="7"/>
                  </a:lnTo>
                  <a:lnTo>
                    <a:pt x="1464" y="8"/>
                  </a:lnTo>
                  <a:lnTo>
                    <a:pt x="1531" y="8"/>
                  </a:lnTo>
                  <a:lnTo>
                    <a:pt x="1598" y="6"/>
                  </a:lnTo>
                  <a:lnTo>
                    <a:pt x="1664" y="4"/>
                  </a:lnTo>
                  <a:lnTo>
                    <a:pt x="1731" y="4"/>
                  </a:lnTo>
                  <a:lnTo>
                    <a:pt x="1798" y="6"/>
                  </a:lnTo>
                  <a:lnTo>
                    <a:pt x="1864" y="7"/>
                  </a:lnTo>
                  <a:lnTo>
                    <a:pt x="1931" y="7"/>
                  </a:lnTo>
                  <a:lnTo>
                    <a:pt x="1997" y="7"/>
                  </a:lnTo>
                  <a:lnTo>
                    <a:pt x="2064" y="7"/>
                  </a:lnTo>
                  <a:lnTo>
                    <a:pt x="2131" y="9"/>
                  </a:lnTo>
                  <a:lnTo>
                    <a:pt x="2197" y="10"/>
                  </a:lnTo>
                  <a:lnTo>
                    <a:pt x="2264" y="10"/>
                  </a:lnTo>
                  <a:lnTo>
                    <a:pt x="2331" y="9"/>
                  </a:lnTo>
                  <a:lnTo>
                    <a:pt x="2397" y="9"/>
                  </a:lnTo>
                  <a:lnTo>
                    <a:pt x="2464" y="8"/>
                  </a:lnTo>
                  <a:lnTo>
                    <a:pt x="2530" y="6"/>
                  </a:lnTo>
                  <a:lnTo>
                    <a:pt x="2597" y="5"/>
                  </a:lnTo>
                  <a:lnTo>
                    <a:pt x="2664" y="5"/>
                  </a:lnTo>
                  <a:lnTo>
                    <a:pt x="2730" y="7"/>
                  </a:lnTo>
                  <a:lnTo>
                    <a:pt x="2797" y="7"/>
                  </a:lnTo>
                  <a:lnTo>
                    <a:pt x="2864" y="7"/>
                  </a:lnTo>
                  <a:lnTo>
                    <a:pt x="2930" y="7"/>
                  </a:lnTo>
                  <a:lnTo>
                    <a:pt x="2997" y="7"/>
                  </a:lnTo>
                  <a:lnTo>
                    <a:pt x="3063" y="6"/>
                  </a:lnTo>
                  <a:lnTo>
                    <a:pt x="3130" y="5"/>
                  </a:lnTo>
                  <a:lnTo>
                    <a:pt x="3197" y="3"/>
                  </a:lnTo>
                  <a:lnTo>
                    <a:pt x="3263" y="2"/>
                  </a:lnTo>
                  <a:lnTo>
                    <a:pt x="3330" y="1"/>
                  </a:lnTo>
                  <a:lnTo>
                    <a:pt x="3397" y="0"/>
                  </a:lnTo>
                  <a:lnTo>
                    <a:pt x="3463" y="0"/>
                  </a:lnTo>
                  <a:lnTo>
                    <a:pt x="3530" y="1"/>
                  </a:lnTo>
                  <a:lnTo>
                    <a:pt x="3596" y="3"/>
                  </a:lnTo>
                  <a:lnTo>
                    <a:pt x="3663" y="5"/>
                  </a:lnTo>
                  <a:lnTo>
                    <a:pt x="3730" y="6"/>
                  </a:lnTo>
                  <a:lnTo>
                    <a:pt x="3796" y="8"/>
                  </a:lnTo>
                  <a:lnTo>
                    <a:pt x="3863" y="10"/>
                  </a:lnTo>
                  <a:lnTo>
                    <a:pt x="3930" y="12"/>
                  </a:lnTo>
                  <a:lnTo>
                    <a:pt x="3996" y="11"/>
                  </a:lnTo>
                  <a:lnTo>
                    <a:pt x="4063" y="6"/>
                  </a:lnTo>
                  <a:lnTo>
                    <a:pt x="4129" y="2"/>
                  </a:lnTo>
                  <a:lnTo>
                    <a:pt x="4196" y="1"/>
                  </a:lnTo>
                  <a:lnTo>
                    <a:pt x="4263" y="1"/>
                  </a:lnTo>
                  <a:lnTo>
                    <a:pt x="4329" y="1"/>
                  </a:lnTo>
                  <a:lnTo>
                    <a:pt x="4396" y="2"/>
                  </a:lnTo>
                  <a:lnTo>
                    <a:pt x="4463" y="3"/>
                  </a:lnTo>
                  <a:lnTo>
                    <a:pt x="4529" y="3"/>
                  </a:lnTo>
                  <a:lnTo>
                    <a:pt x="4596" y="3"/>
                  </a:lnTo>
                  <a:lnTo>
                    <a:pt x="4662" y="4"/>
                  </a:lnTo>
                  <a:lnTo>
                    <a:pt x="4729" y="6"/>
                  </a:lnTo>
                  <a:lnTo>
                    <a:pt x="4796" y="10"/>
                  </a:lnTo>
                  <a:lnTo>
                    <a:pt x="4862" y="12"/>
                  </a:lnTo>
                  <a:lnTo>
                    <a:pt x="4929" y="13"/>
                  </a:lnTo>
                  <a:lnTo>
                    <a:pt x="4996" y="14"/>
                  </a:lnTo>
                  <a:lnTo>
                    <a:pt x="5062" y="24"/>
                  </a:lnTo>
                  <a:lnTo>
                    <a:pt x="5129" y="61"/>
                  </a:lnTo>
                  <a:lnTo>
                    <a:pt x="5195" y="122"/>
                  </a:lnTo>
                  <a:lnTo>
                    <a:pt x="5262" y="163"/>
                  </a:lnTo>
                  <a:lnTo>
                    <a:pt x="5329" y="148"/>
                  </a:lnTo>
                  <a:lnTo>
                    <a:pt x="5395" y="100"/>
                  </a:lnTo>
                  <a:lnTo>
                    <a:pt x="5462" y="63"/>
                  </a:lnTo>
                  <a:lnTo>
                    <a:pt x="5529" y="48"/>
                  </a:lnTo>
                  <a:lnTo>
                    <a:pt x="5595" y="42"/>
                  </a:lnTo>
                  <a:lnTo>
                    <a:pt x="5662" y="34"/>
                  </a:lnTo>
                  <a:lnTo>
                    <a:pt x="5728" y="26"/>
                  </a:lnTo>
                  <a:lnTo>
                    <a:pt x="5795" y="22"/>
                  </a:lnTo>
                  <a:lnTo>
                    <a:pt x="5862" y="20"/>
                  </a:lnTo>
                  <a:lnTo>
                    <a:pt x="5928" y="17"/>
                  </a:lnTo>
                  <a:lnTo>
                    <a:pt x="5995" y="15"/>
                  </a:lnTo>
                  <a:lnTo>
                    <a:pt x="6062" y="13"/>
                  </a:lnTo>
                  <a:lnTo>
                    <a:pt x="6128" y="14"/>
                  </a:lnTo>
                  <a:lnTo>
                    <a:pt x="6195" y="16"/>
                  </a:lnTo>
                  <a:lnTo>
                    <a:pt x="6261" y="17"/>
                  </a:lnTo>
                  <a:lnTo>
                    <a:pt x="6328" y="18"/>
                  </a:lnTo>
                  <a:lnTo>
                    <a:pt x="6395" y="18"/>
                  </a:lnTo>
                  <a:lnTo>
                    <a:pt x="6461" y="16"/>
                  </a:lnTo>
                  <a:lnTo>
                    <a:pt x="6528" y="15"/>
                  </a:lnTo>
                  <a:lnTo>
                    <a:pt x="6595" y="14"/>
                  </a:lnTo>
                  <a:lnTo>
                    <a:pt x="6661" y="15"/>
                  </a:lnTo>
                  <a:lnTo>
                    <a:pt x="6728" y="15"/>
                  </a:lnTo>
                  <a:lnTo>
                    <a:pt x="6794" y="14"/>
                  </a:lnTo>
                  <a:lnTo>
                    <a:pt x="6861" y="14"/>
                  </a:lnTo>
                  <a:lnTo>
                    <a:pt x="6928" y="14"/>
                  </a:lnTo>
                  <a:lnTo>
                    <a:pt x="6994" y="13"/>
                  </a:lnTo>
                  <a:lnTo>
                    <a:pt x="7061" y="11"/>
                  </a:lnTo>
                  <a:lnTo>
                    <a:pt x="7128" y="8"/>
                  </a:lnTo>
                  <a:lnTo>
                    <a:pt x="7194" y="7"/>
                  </a:lnTo>
                  <a:lnTo>
                    <a:pt x="7261" y="6"/>
                  </a:lnTo>
                  <a:lnTo>
                    <a:pt x="7327" y="6"/>
                  </a:lnTo>
                  <a:lnTo>
                    <a:pt x="7394" y="7"/>
                  </a:lnTo>
                  <a:lnTo>
                    <a:pt x="7461" y="9"/>
                  </a:lnTo>
                  <a:lnTo>
                    <a:pt x="7527" y="11"/>
                  </a:lnTo>
                  <a:lnTo>
                    <a:pt x="7594" y="12"/>
                  </a:lnTo>
                  <a:lnTo>
                    <a:pt x="7661" y="12"/>
                  </a:lnTo>
                  <a:lnTo>
                    <a:pt x="7727" y="12"/>
                  </a:lnTo>
                  <a:lnTo>
                    <a:pt x="7794" y="12"/>
                  </a:lnTo>
                  <a:lnTo>
                    <a:pt x="7860" y="12"/>
                  </a:lnTo>
                  <a:lnTo>
                    <a:pt x="7927" y="11"/>
                  </a:lnTo>
                  <a:lnTo>
                    <a:pt x="7994" y="11"/>
                  </a:lnTo>
                  <a:lnTo>
                    <a:pt x="8060" y="11"/>
                  </a:lnTo>
                  <a:lnTo>
                    <a:pt x="8127" y="11"/>
                  </a:lnTo>
                  <a:lnTo>
                    <a:pt x="8194" y="12"/>
                  </a:lnTo>
                  <a:lnTo>
                    <a:pt x="8260" y="13"/>
                  </a:lnTo>
                  <a:lnTo>
                    <a:pt x="8327" y="14"/>
                  </a:lnTo>
                  <a:lnTo>
                    <a:pt x="8393" y="13"/>
                  </a:lnTo>
                  <a:lnTo>
                    <a:pt x="8460" y="12"/>
                  </a:lnTo>
                  <a:lnTo>
                    <a:pt x="8527" y="12"/>
                  </a:lnTo>
                  <a:lnTo>
                    <a:pt x="8593" y="14"/>
                  </a:lnTo>
                  <a:lnTo>
                    <a:pt x="8660" y="18"/>
                  </a:lnTo>
                  <a:lnTo>
                    <a:pt x="8727" y="23"/>
                  </a:lnTo>
                  <a:lnTo>
                    <a:pt x="8793" y="30"/>
                  </a:lnTo>
                  <a:lnTo>
                    <a:pt x="8860" y="35"/>
                  </a:lnTo>
                  <a:lnTo>
                    <a:pt x="8926" y="38"/>
                  </a:lnTo>
                  <a:lnTo>
                    <a:pt x="8993" y="56"/>
                  </a:lnTo>
                  <a:lnTo>
                    <a:pt x="9060" y="268"/>
                  </a:lnTo>
                  <a:lnTo>
                    <a:pt x="9126" y="1470"/>
                  </a:lnTo>
                  <a:lnTo>
                    <a:pt x="9193" y="5155"/>
                  </a:lnTo>
                  <a:lnTo>
                    <a:pt x="9260" y="11711"/>
                  </a:lnTo>
                  <a:lnTo>
                    <a:pt x="9326" y="18731"/>
                  </a:lnTo>
                  <a:lnTo>
                    <a:pt x="9393" y="22885"/>
                  </a:lnTo>
                  <a:lnTo>
                    <a:pt x="9459" y="22714"/>
                  </a:lnTo>
                  <a:lnTo>
                    <a:pt x="9526" y="19100"/>
                  </a:lnTo>
                  <a:lnTo>
                    <a:pt x="9593" y="14070"/>
                  </a:lnTo>
                  <a:lnTo>
                    <a:pt x="9659" y="9225"/>
                  </a:lnTo>
                  <a:lnTo>
                    <a:pt x="9726" y="5384"/>
                  </a:lnTo>
                  <a:lnTo>
                    <a:pt x="9793" y="2857"/>
                  </a:lnTo>
                  <a:lnTo>
                    <a:pt x="9859" y="1456"/>
                  </a:lnTo>
                  <a:lnTo>
                    <a:pt x="9926" y="776"/>
                  </a:lnTo>
                  <a:lnTo>
                    <a:pt x="9992" y="460"/>
                  </a:lnTo>
                  <a:lnTo>
                    <a:pt x="10059" y="297"/>
                  </a:lnTo>
                  <a:lnTo>
                    <a:pt x="10126" y="211"/>
                  </a:lnTo>
                  <a:lnTo>
                    <a:pt x="10192" y="165"/>
                  </a:lnTo>
                  <a:lnTo>
                    <a:pt x="10259" y="135"/>
                  </a:lnTo>
                  <a:lnTo>
                    <a:pt x="10326" y="114"/>
                  </a:lnTo>
                  <a:lnTo>
                    <a:pt x="10392" y="100"/>
                  </a:lnTo>
                  <a:lnTo>
                    <a:pt x="10459" y="90"/>
                  </a:lnTo>
                  <a:lnTo>
                    <a:pt x="10525" y="86"/>
                  </a:lnTo>
                  <a:lnTo>
                    <a:pt x="10592" y="85"/>
                  </a:lnTo>
                  <a:lnTo>
                    <a:pt x="10659" y="85"/>
                  </a:lnTo>
                  <a:lnTo>
                    <a:pt x="10725" y="88"/>
                  </a:lnTo>
                  <a:lnTo>
                    <a:pt x="10792" y="91"/>
                  </a:lnTo>
                  <a:lnTo>
                    <a:pt x="10858" y="90"/>
                  </a:lnTo>
                  <a:lnTo>
                    <a:pt x="10925" y="86"/>
                  </a:lnTo>
                  <a:lnTo>
                    <a:pt x="10992" y="83"/>
                  </a:lnTo>
                  <a:lnTo>
                    <a:pt x="11058" y="83"/>
                  </a:lnTo>
                  <a:lnTo>
                    <a:pt x="11125" y="82"/>
                  </a:lnTo>
                  <a:lnTo>
                    <a:pt x="11192" y="79"/>
                  </a:lnTo>
                  <a:lnTo>
                    <a:pt x="11258" y="77"/>
                  </a:lnTo>
                  <a:lnTo>
                    <a:pt x="11325" y="77"/>
                  </a:lnTo>
                  <a:lnTo>
                    <a:pt x="11391" y="75"/>
                  </a:lnTo>
                  <a:lnTo>
                    <a:pt x="11458" y="71"/>
                  </a:lnTo>
                  <a:lnTo>
                    <a:pt x="11525" y="68"/>
                  </a:lnTo>
                  <a:lnTo>
                    <a:pt x="11591" y="68"/>
                  </a:lnTo>
                  <a:lnTo>
                    <a:pt x="11657" y="69"/>
                  </a:lnTo>
                  <a:lnTo>
                    <a:pt x="11724" y="69"/>
                  </a:lnTo>
                  <a:lnTo>
                    <a:pt x="11790" y="68"/>
                  </a:lnTo>
                  <a:lnTo>
                    <a:pt x="11857" y="66"/>
                  </a:lnTo>
                  <a:lnTo>
                    <a:pt x="11924" y="61"/>
                  </a:lnTo>
                  <a:lnTo>
                    <a:pt x="11990" y="56"/>
                  </a:lnTo>
                  <a:lnTo>
                    <a:pt x="12057" y="53"/>
                  </a:lnTo>
                  <a:lnTo>
                    <a:pt x="12124" y="54"/>
                  </a:lnTo>
                  <a:lnTo>
                    <a:pt x="12190" y="53"/>
                  </a:lnTo>
                  <a:lnTo>
                    <a:pt x="12257" y="50"/>
                  </a:lnTo>
                  <a:lnTo>
                    <a:pt x="12323" y="46"/>
                  </a:lnTo>
                  <a:lnTo>
                    <a:pt x="12390" y="44"/>
                  </a:lnTo>
                  <a:lnTo>
                    <a:pt x="12457" y="46"/>
                  </a:lnTo>
                  <a:lnTo>
                    <a:pt x="12523" y="49"/>
                  </a:lnTo>
                  <a:lnTo>
                    <a:pt x="12590" y="50"/>
                  </a:lnTo>
                  <a:lnTo>
                    <a:pt x="12657" y="49"/>
                  </a:lnTo>
                  <a:lnTo>
                    <a:pt x="12723" y="45"/>
                  </a:lnTo>
                  <a:lnTo>
                    <a:pt x="12790" y="40"/>
                  </a:lnTo>
                  <a:lnTo>
                    <a:pt x="12856" y="39"/>
                  </a:lnTo>
                  <a:lnTo>
                    <a:pt x="12923" y="39"/>
                  </a:lnTo>
                  <a:lnTo>
                    <a:pt x="12990" y="37"/>
                  </a:lnTo>
                  <a:lnTo>
                    <a:pt x="13056" y="35"/>
                  </a:lnTo>
                  <a:lnTo>
                    <a:pt x="13123" y="35"/>
                  </a:lnTo>
                  <a:lnTo>
                    <a:pt x="13189" y="37"/>
                  </a:lnTo>
                  <a:lnTo>
                    <a:pt x="13256" y="38"/>
                  </a:lnTo>
                  <a:lnTo>
                    <a:pt x="13323" y="38"/>
                  </a:lnTo>
                  <a:lnTo>
                    <a:pt x="13389" y="36"/>
                  </a:lnTo>
                  <a:lnTo>
                    <a:pt x="13456" y="35"/>
                  </a:lnTo>
                  <a:lnTo>
                    <a:pt x="13523" y="34"/>
                  </a:lnTo>
                  <a:lnTo>
                    <a:pt x="13589" y="33"/>
                  </a:lnTo>
                  <a:lnTo>
                    <a:pt x="13656" y="33"/>
                  </a:lnTo>
                  <a:lnTo>
                    <a:pt x="13722" y="33"/>
                  </a:lnTo>
                  <a:lnTo>
                    <a:pt x="13789" y="33"/>
                  </a:lnTo>
                  <a:lnTo>
                    <a:pt x="13856" y="32"/>
                  </a:lnTo>
                  <a:lnTo>
                    <a:pt x="13922" y="30"/>
                  </a:lnTo>
                  <a:lnTo>
                    <a:pt x="13989" y="30"/>
                  </a:lnTo>
                  <a:lnTo>
                    <a:pt x="14056" y="31"/>
                  </a:lnTo>
                  <a:lnTo>
                    <a:pt x="14122" y="30"/>
                  </a:lnTo>
                  <a:lnTo>
                    <a:pt x="14189" y="29"/>
                  </a:lnTo>
                  <a:lnTo>
                    <a:pt x="14256" y="27"/>
                  </a:lnTo>
                  <a:lnTo>
                    <a:pt x="14322" y="24"/>
                  </a:lnTo>
                  <a:lnTo>
                    <a:pt x="14389" y="23"/>
                  </a:lnTo>
                  <a:lnTo>
                    <a:pt x="14455" y="24"/>
                  </a:lnTo>
                  <a:lnTo>
                    <a:pt x="14522" y="26"/>
                  </a:lnTo>
                  <a:lnTo>
                    <a:pt x="14589" y="27"/>
                  </a:lnTo>
                  <a:lnTo>
                    <a:pt x="14655" y="27"/>
                  </a:lnTo>
                  <a:lnTo>
                    <a:pt x="14722" y="28"/>
                  </a:lnTo>
                  <a:lnTo>
                    <a:pt x="14788" y="27"/>
                  </a:lnTo>
                  <a:lnTo>
                    <a:pt x="14855" y="26"/>
                  </a:lnTo>
                  <a:lnTo>
                    <a:pt x="14922" y="27"/>
                  </a:lnTo>
                  <a:lnTo>
                    <a:pt x="14988" y="27"/>
                  </a:lnTo>
                  <a:lnTo>
                    <a:pt x="15055" y="27"/>
                  </a:lnTo>
                  <a:lnTo>
                    <a:pt x="15122" y="27"/>
                  </a:lnTo>
                  <a:lnTo>
                    <a:pt x="15188" y="26"/>
                  </a:lnTo>
                  <a:lnTo>
                    <a:pt x="15255" y="25"/>
                  </a:lnTo>
                  <a:lnTo>
                    <a:pt x="15321" y="25"/>
                  </a:lnTo>
                  <a:lnTo>
                    <a:pt x="15388" y="25"/>
                  </a:lnTo>
                  <a:lnTo>
                    <a:pt x="15455" y="26"/>
                  </a:lnTo>
                  <a:lnTo>
                    <a:pt x="15521" y="27"/>
                  </a:lnTo>
                  <a:lnTo>
                    <a:pt x="15588" y="25"/>
                  </a:lnTo>
                  <a:lnTo>
                    <a:pt x="15655" y="24"/>
                  </a:lnTo>
                  <a:lnTo>
                    <a:pt x="15721" y="26"/>
                  </a:lnTo>
                  <a:lnTo>
                    <a:pt x="15788" y="27"/>
                  </a:lnTo>
                  <a:lnTo>
                    <a:pt x="15854" y="27"/>
                  </a:lnTo>
                  <a:lnTo>
                    <a:pt x="15921" y="27"/>
                  </a:lnTo>
                  <a:lnTo>
                    <a:pt x="15988" y="28"/>
                  </a:lnTo>
                  <a:lnTo>
                    <a:pt x="16054" y="28"/>
                  </a:lnTo>
                  <a:lnTo>
                    <a:pt x="16121" y="27"/>
                  </a:lnTo>
                  <a:lnTo>
                    <a:pt x="16188" y="27"/>
                  </a:lnTo>
                  <a:lnTo>
                    <a:pt x="16254" y="27"/>
                  </a:lnTo>
                  <a:lnTo>
                    <a:pt x="16321" y="29"/>
                  </a:lnTo>
                  <a:lnTo>
                    <a:pt x="16387" y="31"/>
                  </a:lnTo>
                  <a:lnTo>
                    <a:pt x="16454" y="33"/>
                  </a:lnTo>
                  <a:lnTo>
                    <a:pt x="16521" y="33"/>
                  </a:lnTo>
                  <a:lnTo>
                    <a:pt x="16587" y="33"/>
                  </a:lnTo>
                  <a:lnTo>
                    <a:pt x="16654" y="33"/>
                  </a:lnTo>
                  <a:lnTo>
                    <a:pt x="16721" y="32"/>
                  </a:lnTo>
                  <a:lnTo>
                    <a:pt x="16787" y="32"/>
                  </a:lnTo>
                  <a:lnTo>
                    <a:pt x="16854" y="31"/>
                  </a:lnTo>
                  <a:lnTo>
                    <a:pt x="16920" y="30"/>
                  </a:lnTo>
                  <a:lnTo>
                    <a:pt x="16987" y="30"/>
                  </a:lnTo>
                  <a:lnTo>
                    <a:pt x="17054" y="30"/>
                  </a:lnTo>
                  <a:lnTo>
                    <a:pt x="17120" y="31"/>
                  </a:lnTo>
                  <a:lnTo>
                    <a:pt x="17187" y="31"/>
                  </a:lnTo>
                  <a:lnTo>
                    <a:pt x="17254" y="32"/>
                  </a:lnTo>
                  <a:lnTo>
                    <a:pt x="17320" y="32"/>
                  </a:lnTo>
                  <a:lnTo>
                    <a:pt x="17387" y="32"/>
                  </a:lnTo>
                  <a:lnTo>
                    <a:pt x="17453" y="32"/>
                  </a:lnTo>
                  <a:lnTo>
                    <a:pt x="17520" y="32"/>
                  </a:lnTo>
                  <a:lnTo>
                    <a:pt x="17587" y="32"/>
                  </a:lnTo>
                  <a:lnTo>
                    <a:pt x="17653" y="33"/>
                  </a:lnTo>
                  <a:lnTo>
                    <a:pt x="17720" y="32"/>
                  </a:lnTo>
                  <a:lnTo>
                    <a:pt x="17787" y="30"/>
                  </a:lnTo>
                  <a:lnTo>
                    <a:pt x="17853" y="29"/>
                  </a:lnTo>
                  <a:lnTo>
                    <a:pt x="17920" y="27"/>
                  </a:lnTo>
                  <a:lnTo>
                    <a:pt x="17986" y="25"/>
                  </a:lnTo>
                  <a:lnTo>
                    <a:pt x="18053" y="27"/>
                  </a:lnTo>
                  <a:lnTo>
                    <a:pt x="18120" y="27"/>
                  </a:lnTo>
                  <a:lnTo>
                    <a:pt x="18186" y="24"/>
                  </a:lnTo>
                  <a:lnTo>
                    <a:pt x="18253" y="21"/>
                  </a:lnTo>
                  <a:lnTo>
                    <a:pt x="18320" y="23"/>
                  </a:lnTo>
                  <a:lnTo>
                    <a:pt x="18386" y="29"/>
                  </a:lnTo>
                  <a:lnTo>
                    <a:pt x="18453" y="41"/>
                  </a:lnTo>
                  <a:lnTo>
                    <a:pt x="18519" y="54"/>
                  </a:lnTo>
                  <a:lnTo>
                    <a:pt x="18586" y="59"/>
                  </a:lnTo>
                  <a:lnTo>
                    <a:pt x="18653" y="51"/>
                  </a:lnTo>
                  <a:lnTo>
                    <a:pt x="18719" y="41"/>
                  </a:lnTo>
                  <a:lnTo>
                    <a:pt x="18786" y="36"/>
                  </a:lnTo>
                  <a:lnTo>
                    <a:pt x="18853" y="35"/>
                  </a:lnTo>
                  <a:lnTo>
                    <a:pt x="18919" y="36"/>
                  </a:lnTo>
                  <a:lnTo>
                    <a:pt x="18986" y="37"/>
                  </a:lnTo>
                  <a:lnTo>
                    <a:pt x="19052" y="37"/>
                  </a:lnTo>
                  <a:lnTo>
                    <a:pt x="19119" y="36"/>
                  </a:lnTo>
                  <a:lnTo>
                    <a:pt x="19186" y="35"/>
                  </a:lnTo>
                  <a:lnTo>
                    <a:pt x="19252" y="32"/>
                  </a:lnTo>
                  <a:lnTo>
                    <a:pt x="19319" y="30"/>
                  </a:lnTo>
                  <a:lnTo>
                    <a:pt x="19386" y="30"/>
                  </a:lnTo>
                  <a:lnTo>
                    <a:pt x="19452" y="33"/>
                  </a:lnTo>
                  <a:lnTo>
                    <a:pt x="19519" y="35"/>
                  </a:lnTo>
                  <a:lnTo>
                    <a:pt x="19585" y="36"/>
                  </a:lnTo>
                  <a:lnTo>
                    <a:pt x="19652" y="36"/>
                  </a:lnTo>
                  <a:lnTo>
                    <a:pt x="19719" y="34"/>
                  </a:lnTo>
                  <a:lnTo>
                    <a:pt x="19785" y="34"/>
                  </a:lnTo>
                  <a:lnTo>
                    <a:pt x="19852" y="37"/>
                  </a:lnTo>
                  <a:lnTo>
                    <a:pt x="19919" y="40"/>
                  </a:lnTo>
                  <a:lnTo>
                    <a:pt x="19985" y="42"/>
                  </a:lnTo>
                  <a:lnTo>
                    <a:pt x="20052" y="43"/>
                  </a:lnTo>
                  <a:lnTo>
                    <a:pt x="20118" y="42"/>
                  </a:lnTo>
                  <a:lnTo>
                    <a:pt x="20185" y="41"/>
                  </a:lnTo>
                  <a:lnTo>
                    <a:pt x="20252" y="42"/>
                  </a:lnTo>
                  <a:lnTo>
                    <a:pt x="20318" y="41"/>
                  </a:lnTo>
                  <a:lnTo>
                    <a:pt x="20385" y="42"/>
                  </a:lnTo>
                  <a:lnTo>
                    <a:pt x="20452" y="42"/>
                  </a:lnTo>
                  <a:lnTo>
                    <a:pt x="20518" y="42"/>
                  </a:lnTo>
                  <a:lnTo>
                    <a:pt x="20585" y="41"/>
                  </a:lnTo>
                  <a:lnTo>
                    <a:pt x="20651" y="40"/>
                  </a:lnTo>
                  <a:lnTo>
                    <a:pt x="20718" y="42"/>
                  </a:lnTo>
                  <a:lnTo>
                    <a:pt x="20785" y="44"/>
                  </a:lnTo>
                  <a:lnTo>
                    <a:pt x="20851" y="47"/>
                  </a:lnTo>
                  <a:lnTo>
                    <a:pt x="20918" y="48"/>
                  </a:lnTo>
                  <a:lnTo>
                    <a:pt x="20985" y="46"/>
                  </a:lnTo>
                  <a:lnTo>
                    <a:pt x="21051" y="45"/>
                  </a:lnTo>
                  <a:lnTo>
                    <a:pt x="21118" y="45"/>
                  </a:lnTo>
                  <a:lnTo>
                    <a:pt x="21184" y="45"/>
                  </a:lnTo>
                  <a:lnTo>
                    <a:pt x="21251" y="46"/>
                  </a:lnTo>
                  <a:lnTo>
                    <a:pt x="21318" y="47"/>
                  </a:lnTo>
                  <a:lnTo>
                    <a:pt x="21384" y="51"/>
                  </a:lnTo>
                  <a:lnTo>
                    <a:pt x="21451" y="57"/>
                  </a:lnTo>
                  <a:lnTo>
                    <a:pt x="21518" y="67"/>
                  </a:lnTo>
                  <a:lnTo>
                    <a:pt x="21584" y="84"/>
                  </a:lnTo>
                  <a:lnTo>
                    <a:pt x="21651" y="113"/>
                  </a:lnTo>
                  <a:lnTo>
                    <a:pt x="21717" y="150"/>
                  </a:lnTo>
                  <a:lnTo>
                    <a:pt x="21784" y="186"/>
                  </a:lnTo>
                  <a:lnTo>
                    <a:pt x="21851" y="212"/>
                  </a:lnTo>
                  <a:lnTo>
                    <a:pt x="21917" y="232"/>
                  </a:lnTo>
                  <a:lnTo>
                    <a:pt x="21984" y="246"/>
                  </a:lnTo>
                  <a:lnTo>
                    <a:pt x="22051" y="252"/>
                  </a:lnTo>
                  <a:lnTo>
                    <a:pt x="22117" y="259"/>
                  </a:lnTo>
                  <a:lnTo>
                    <a:pt x="22184" y="279"/>
                  </a:lnTo>
                  <a:lnTo>
                    <a:pt x="22250" y="309"/>
                  </a:lnTo>
                  <a:lnTo>
                    <a:pt x="22317" y="331"/>
                  </a:lnTo>
                  <a:lnTo>
                    <a:pt x="22384" y="311"/>
                  </a:lnTo>
                  <a:lnTo>
                    <a:pt x="22450" y="241"/>
                  </a:lnTo>
                  <a:lnTo>
                    <a:pt x="22517" y="155"/>
                  </a:lnTo>
                  <a:lnTo>
                    <a:pt x="22584" y="96"/>
                  </a:lnTo>
                  <a:lnTo>
                    <a:pt x="22650" y="65"/>
                  </a:lnTo>
                  <a:lnTo>
                    <a:pt x="22717" y="47"/>
                  </a:lnTo>
                  <a:lnTo>
                    <a:pt x="22783" y="35"/>
                  </a:lnTo>
                  <a:lnTo>
                    <a:pt x="22850" y="30"/>
                  </a:lnTo>
                  <a:lnTo>
                    <a:pt x="22917" y="27"/>
                  </a:lnTo>
                  <a:lnTo>
                    <a:pt x="22983" y="25"/>
                  </a:lnTo>
                  <a:lnTo>
                    <a:pt x="23050" y="22"/>
                  </a:lnTo>
                  <a:lnTo>
                    <a:pt x="23117" y="17"/>
                  </a:lnTo>
                  <a:lnTo>
                    <a:pt x="23183" y="15"/>
                  </a:lnTo>
                  <a:lnTo>
                    <a:pt x="23250" y="13"/>
                  </a:lnTo>
                  <a:lnTo>
                    <a:pt x="23316" y="12"/>
                  </a:lnTo>
                  <a:lnTo>
                    <a:pt x="23383" y="9"/>
                  </a:lnTo>
                  <a:lnTo>
                    <a:pt x="23450" y="6"/>
                  </a:lnTo>
                  <a:lnTo>
                    <a:pt x="23516" y="6"/>
                  </a:lnTo>
                  <a:lnTo>
                    <a:pt x="23583" y="7"/>
                  </a:lnTo>
                  <a:lnTo>
                    <a:pt x="23650" y="7"/>
                  </a:lnTo>
                  <a:lnTo>
                    <a:pt x="23716" y="7"/>
                  </a:lnTo>
                  <a:lnTo>
                    <a:pt x="23783" y="8"/>
                  </a:lnTo>
                  <a:lnTo>
                    <a:pt x="23849" y="9"/>
                  </a:lnTo>
                  <a:lnTo>
                    <a:pt x="23916" y="11"/>
                  </a:lnTo>
                  <a:lnTo>
                    <a:pt x="23983" y="12"/>
                  </a:lnTo>
                  <a:lnTo>
                    <a:pt x="24049" y="12"/>
                  </a:lnTo>
                  <a:lnTo>
                    <a:pt x="24116" y="11"/>
                  </a:lnTo>
                  <a:lnTo>
                    <a:pt x="24183" y="11"/>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00"/>
            <p:cNvSpPr>
              <a:spLocks/>
            </p:cNvSpPr>
            <p:nvPr/>
          </p:nvSpPr>
          <p:spPr bwMode="auto">
            <a:xfrm>
              <a:off x="3874314" y="231775"/>
              <a:ext cx="219075" cy="1592263"/>
            </a:xfrm>
            <a:custGeom>
              <a:avLst/>
              <a:gdLst>
                <a:gd name="T0" fmla="*/ 0 w 138"/>
                <a:gd name="T1" fmla="*/ 1003 h 1003"/>
                <a:gd name="T2" fmla="*/ 7 w 138"/>
                <a:gd name="T3" fmla="*/ 995 h 1003"/>
                <a:gd name="T4" fmla="*/ 15 w 138"/>
                <a:gd name="T5" fmla="*/ 942 h 1003"/>
                <a:gd name="T6" fmla="*/ 22 w 138"/>
                <a:gd name="T7" fmla="*/ 780 h 1003"/>
                <a:gd name="T8" fmla="*/ 30 w 138"/>
                <a:gd name="T9" fmla="*/ 491 h 1003"/>
                <a:gd name="T10" fmla="*/ 38 w 138"/>
                <a:gd name="T11" fmla="*/ 182 h 1003"/>
                <a:gd name="T12" fmla="*/ 46 w 138"/>
                <a:gd name="T13" fmla="*/ 0 h 1003"/>
                <a:gd name="T14" fmla="*/ 53 w 138"/>
                <a:gd name="T15" fmla="*/ 7 h 1003"/>
                <a:gd name="T16" fmla="*/ 61 w 138"/>
                <a:gd name="T17" fmla="*/ 166 h 1003"/>
                <a:gd name="T18" fmla="*/ 69 w 138"/>
                <a:gd name="T19" fmla="*/ 387 h 1003"/>
                <a:gd name="T20" fmla="*/ 76 w 138"/>
                <a:gd name="T21" fmla="*/ 601 h 1003"/>
                <a:gd name="T22" fmla="*/ 84 w 138"/>
                <a:gd name="T23" fmla="*/ 770 h 1003"/>
                <a:gd name="T24" fmla="*/ 92 w 138"/>
                <a:gd name="T25" fmla="*/ 881 h 1003"/>
                <a:gd name="T26" fmla="*/ 100 w 138"/>
                <a:gd name="T27" fmla="*/ 942 h 1003"/>
                <a:gd name="T28" fmla="*/ 107 w 138"/>
                <a:gd name="T29" fmla="*/ 972 h 1003"/>
                <a:gd name="T30" fmla="*/ 115 w 138"/>
                <a:gd name="T31" fmla="*/ 986 h 1003"/>
                <a:gd name="T32" fmla="*/ 123 w 138"/>
                <a:gd name="T33" fmla="*/ 993 h 1003"/>
                <a:gd name="T34" fmla="*/ 130 w 138"/>
                <a:gd name="T35" fmla="*/ 997 h 1003"/>
                <a:gd name="T36" fmla="*/ 138 w 138"/>
                <a:gd name="T37" fmla="*/ 999 h 1003"/>
                <a:gd name="T38" fmla="*/ 138 w 138"/>
                <a:gd name="T39" fmla="*/ 1003 h 1003"/>
                <a:gd name="T40" fmla="*/ 0 w 138"/>
                <a:gd name="T4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8" h="1003">
                  <a:moveTo>
                    <a:pt x="0" y="1003"/>
                  </a:moveTo>
                  <a:lnTo>
                    <a:pt x="7" y="995"/>
                  </a:lnTo>
                  <a:lnTo>
                    <a:pt x="15" y="942"/>
                  </a:lnTo>
                  <a:lnTo>
                    <a:pt x="22" y="780"/>
                  </a:lnTo>
                  <a:lnTo>
                    <a:pt x="30" y="491"/>
                  </a:lnTo>
                  <a:lnTo>
                    <a:pt x="38" y="182"/>
                  </a:lnTo>
                  <a:lnTo>
                    <a:pt x="46" y="0"/>
                  </a:lnTo>
                  <a:lnTo>
                    <a:pt x="53" y="7"/>
                  </a:lnTo>
                  <a:lnTo>
                    <a:pt x="61" y="166"/>
                  </a:lnTo>
                  <a:lnTo>
                    <a:pt x="69" y="387"/>
                  </a:lnTo>
                  <a:lnTo>
                    <a:pt x="76" y="601"/>
                  </a:lnTo>
                  <a:lnTo>
                    <a:pt x="84" y="770"/>
                  </a:lnTo>
                  <a:lnTo>
                    <a:pt x="92" y="881"/>
                  </a:lnTo>
                  <a:lnTo>
                    <a:pt x="100" y="942"/>
                  </a:lnTo>
                  <a:lnTo>
                    <a:pt x="107" y="972"/>
                  </a:lnTo>
                  <a:lnTo>
                    <a:pt x="115" y="986"/>
                  </a:lnTo>
                  <a:lnTo>
                    <a:pt x="123" y="993"/>
                  </a:lnTo>
                  <a:lnTo>
                    <a:pt x="130" y="997"/>
                  </a:lnTo>
                  <a:lnTo>
                    <a:pt x="138" y="999"/>
                  </a:lnTo>
                  <a:lnTo>
                    <a:pt x="138" y="1003"/>
                  </a:lnTo>
                  <a:lnTo>
                    <a:pt x="0" y="1003"/>
                  </a:lnTo>
                  <a:close/>
                </a:path>
              </a:pathLst>
            </a:custGeom>
            <a:solidFill>
              <a:srgbClr val="0000C8"/>
            </a:solidFill>
            <a:ln w="0">
              <a:solidFill>
                <a:srgbClr val="0000C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Line 101"/>
            <p:cNvSpPr>
              <a:spLocks noChangeShapeType="1"/>
            </p:cNvSpPr>
            <p:nvPr/>
          </p:nvSpPr>
          <p:spPr bwMode="auto">
            <a:xfrm>
              <a:off x="3861614" y="1824037"/>
              <a:ext cx="231775"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Rectangle 102"/>
            <p:cNvSpPr>
              <a:spLocks noChangeArrowheads="1"/>
            </p:cNvSpPr>
            <p:nvPr/>
          </p:nvSpPr>
          <p:spPr bwMode="auto">
            <a:xfrm>
              <a:off x="3852689" y="80791"/>
              <a:ext cx="7239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5.88</a:t>
              </a:r>
              <a:endParaRPr kumimoji="0" lang="en-US" sz="1800" b="0" i="0" u="none" strike="noStrike" cap="none" normalizeH="0" baseline="0" dirty="0" smtClean="0">
                <a:ln>
                  <a:noFill/>
                </a:ln>
                <a:solidFill>
                  <a:schemeClr val="tx1"/>
                </a:solidFill>
                <a:effectLst/>
                <a:latin typeface="Arial" pitchFamily="34" charset="0"/>
              </a:endParaRPr>
            </a:p>
          </p:txBody>
        </p:sp>
        <p:sp>
          <p:nvSpPr>
            <p:cNvPr id="90" name="Line 119"/>
            <p:cNvSpPr>
              <a:spLocks noChangeShapeType="1"/>
            </p:cNvSpPr>
            <p:nvPr/>
          </p:nvSpPr>
          <p:spPr bwMode="auto">
            <a:xfrm>
              <a:off x="2220139" y="4084638"/>
              <a:ext cx="44434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120"/>
            <p:cNvSpPr>
              <a:spLocks noChangeShapeType="1"/>
            </p:cNvSpPr>
            <p:nvPr/>
          </p:nvSpPr>
          <p:spPr bwMode="auto">
            <a:xfrm>
              <a:off x="2513826" y="4084638"/>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121"/>
            <p:cNvSpPr>
              <a:spLocks noChangeShapeType="1"/>
            </p:cNvSpPr>
            <p:nvPr/>
          </p:nvSpPr>
          <p:spPr bwMode="auto">
            <a:xfrm>
              <a:off x="2809101" y="4084638"/>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122"/>
            <p:cNvSpPr>
              <a:spLocks noChangeShapeType="1"/>
            </p:cNvSpPr>
            <p:nvPr/>
          </p:nvSpPr>
          <p:spPr bwMode="auto">
            <a:xfrm>
              <a:off x="3104376" y="4084638"/>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123"/>
            <p:cNvSpPr>
              <a:spLocks noChangeShapeType="1"/>
            </p:cNvSpPr>
            <p:nvPr/>
          </p:nvSpPr>
          <p:spPr bwMode="auto">
            <a:xfrm>
              <a:off x="3399651" y="4084638"/>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124"/>
            <p:cNvSpPr>
              <a:spLocks noChangeShapeType="1"/>
            </p:cNvSpPr>
            <p:nvPr/>
          </p:nvSpPr>
          <p:spPr bwMode="auto">
            <a:xfrm>
              <a:off x="3693339" y="4084638"/>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125"/>
            <p:cNvSpPr>
              <a:spLocks noChangeShapeType="1"/>
            </p:cNvSpPr>
            <p:nvPr/>
          </p:nvSpPr>
          <p:spPr bwMode="auto">
            <a:xfrm>
              <a:off x="3988614" y="4084638"/>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126"/>
            <p:cNvSpPr>
              <a:spLocks noChangeShapeType="1"/>
            </p:cNvSpPr>
            <p:nvPr/>
          </p:nvSpPr>
          <p:spPr bwMode="auto">
            <a:xfrm>
              <a:off x="4283889" y="4084638"/>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127"/>
            <p:cNvSpPr>
              <a:spLocks noChangeShapeType="1"/>
            </p:cNvSpPr>
            <p:nvPr/>
          </p:nvSpPr>
          <p:spPr bwMode="auto">
            <a:xfrm>
              <a:off x="4579164" y="4084638"/>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128"/>
            <p:cNvSpPr>
              <a:spLocks noChangeShapeType="1"/>
            </p:cNvSpPr>
            <p:nvPr/>
          </p:nvSpPr>
          <p:spPr bwMode="auto">
            <a:xfrm>
              <a:off x="4874439" y="4084638"/>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129"/>
            <p:cNvSpPr>
              <a:spLocks noChangeShapeType="1"/>
            </p:cNvSpPr>
            <p:nvPr/>
          </p:nvSpPr>
          <p:spPr bwMode="auto">
            <a:xfrm>
              <a:off x="5168126" y="4084638"/>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130"/>
            <p:cNvSpPr>
              <a:spLocks noChangeShapeType="1"/>
            </p:cNvSpPr>
            <p:nvPr/>
          </p:nvSpPr>
          <p:spPr bwMode="auto">
            <a:xfrm>
              <a:off x="5463401" y="4084638"/>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131"/>
            <p:cNvSpPr>
              <a:spLocks noChangeShapeType="1"/>
            </p:cNvSpPr>
            <p:nvPr/>
          </p:nvSpPr>
          <p:spPr bwMode="auto">
            <a:xfrm>
              <a:off x="5758676" y="4084638"/>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132"/>
            <p:cNvSpPr>
              <a:spLocks noChangeShapeType="1"/>
            </p:cNvSpPr>
            <p:nvPr/>
          </p:nvSpPr>
          <p:spPr bwMode="auto">
            <a:xfrm>
              <a:off x="6053951" y="4084638"/>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Line 133"/>
            <p:cNvSpPr>
              <a:spLocks noChangeShapeType="1"/>
            </p:cNvSpPr>
            <p:nvPr/>
          </p:nvSpPr>
          <p:spPr bwMode="auto">
            <a:xfrm>
              <a:off x="6349226" y="4084638"/>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Line 134"/>
            <p:cNvSpPr>
              <a:spLocks noChangeShapeType="1"/>
            </p:cNvSpPr>
            <p:nvPr/>
          </p:nvSpPr>
          <p:spPr bwMode="auto">
            <a:xfrm>
              <a:off x="6642914" y="4084638"/>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Line 135"/>
            <p:cNvSpPr>
              <a:spLocks noChangeShapeType="1"/>
            </p:cNvSpPr>
            <p:nvPr/>
          </p:nvSpPr>
          <p:spPr bwMode="auto">
            <a:xfrm>
              <a:off x="2809101" y="408463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Line 136"/>
            <p:cNvSpPr>
              <a:spLocks noChangeShapeType="1"/>
            </p:cNvSpPr>
            <p:nvPr/>
          </p:nvSpPr>
          <p:spPr bwMode="auto">
            <a:xfrm>
              <a:off x="3399651" y="408463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137"/>
            <p:cNvSpPr>
              <a:spLocks noChangeShapeType="1"/>
            </p:cNvSpPr>
            <p:nvPr/>
          </p:nvSpPr>
          <p:spPr bwMode="auto">
            <a:xfrm>
              <a:off x="3988614" y="408463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138"/>
            <p:cNvSpPr>
              <a:spLocks noChangeShapeType="1"/>
            </p:cNvSpPr>
            <p:nvPr/>
          </p:nvSpPr>
          <p:spPr bwMode="auto">
            <a:xfrm>
              <a:off x="4579164" y="408463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139"/>
            <p:cNvSpPr>
              <a:spLocks noChangeShapeType="1"/>
            </p:cNvSpPr>
            <p:nvPr/>
          </p:nvSpPr>
          <p:spPr bwMode="auto">
            <a:xfrm>
              <a:off x="5168126" y="408463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140"/>
            <p:cNvSpPr>
              <a:spLocks noChangeShapeType="1"/>
            </p:cNvSpPr>
            <p:nvPr/>
          </p:nvSpPr>
          <p:spPr bwMode="auto">
            <a:xfrm>
              <a:off x="5758676" y="408463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141"/>
            <p:cNvSpPr>
              <a:spLocks noChangeShapeType="1"/>
            </p:cNvSpPr>
            <p:nvPr/>
          </p:nvSpPr>
          <p:spPr bwMode="auto">
            <a:xfrm>
              <a:off x="6349226" y="408463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Rectangle 142"/>
            <p:cNvSpPr>
              <a:spLocks noChangeArrowheads="1"/>
            </p:cNvSpPr>
            <p:nvPr/>
          </p:nvSpPr>
          <p:spPr bwMode="auto">
            <a:xfrm>
              <a:off x="2771687" y="4098926"/>
              <a:ext cx="2921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2</a:t>
              </a:r>
              <a:endParaRPr kumimoji="0" lang="en-US" sz="1800" b="0" i="0" u="none" strike="noStrike" cap="none" normalizeH="0" baseline="0" dirty="0" smtClean="0">
                <a:ln>
                  <a:noFill/>
                </a:ln>
                <a:solidFill>
                  <a:schemeClr val="tx1"/>
                </a:solidFill>
                <a:effectLst/>
                <a:latin typeface="Arial" pitchFamily="34" charset="0"/>
              </a:endParaRPr>
            </a:p>
          </p:txBody>
        </p:sp>
        <p:sp>
          <p:nvSpPr>
            <p:cNvPr id="114" name="Rectangle 143"/>
            <p:cNvSpPr>
              <a:spLocks noChangeArrowheads="1"/>
            </p:cNvSpPr>
            <p:nvPr/>
          </p:nvSpPr>
          <p:spPr bwMode="auto">
            <a:xfrm>
              <a:off x="3362237" y="4098926"/>
              <a:ext cx="2921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4</a:t>
              </a:r>
              <a:endParaRPr kumimoji="0" lang="en-US" sz="1800" b="0" i="0" u="none" strike="noStrike" cap="none" normalizeH="0" baseline="0" dirty="0" smtClean="0">
                <a:ln>
                  <a:noFill/>
                </a:ln>
                <a:solidFill>
                  <a:schemeClr val="tx1"/>
                </a:solidFill>
                <a:effectLst/>
                <a:latin typeface="Arial" pitchFamily="34" charset="0"/>
              </a:endParaRPr>
            </a:p>
          </p:txBody>
        </p:sp>
        <p:sp>
          <p:nvSpPr>
            <p:cNvPr id="115" name="Rectangle 144"/>
            <p:cNvSpPr>
              <a:spLocks noChangeArrowheads="1"/>
            </p:cNvSpPr>
            <p:nvPr/>
          </p:nvSpPr>
          <p:spPr bwMode="auto">
            <a:xfrm>
              <a:off x="3951200" y="4098926"/>
              <a:ext cx="2921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6</a:t>
              </a:r>
              <a:endParaRPr kumimoji="0" lang="en-US" sz="1800" b="0" i="0" u="none" strike="noStrike" cap="none" normalizeH="0" baseline="0" dirty="0" smtClean="0">
                <a:ln>
                  <a:noFill/>
                </a:ln>
                <a:solidFill>
                  <a:schemeClr val="tx1"/>
                </a:solidFill>
                <a:effectLst/>
                <a:latin typeface="Arial" pitchFamily="34" charset="0"/>
              </a:endParaRPr>
            </a:p>
          </p:txBody>
        </p:sp>
        <p:sp>
          <p:nvSpPr>
            <p:cNvPr id="116" name="Rectangle 145"/>
            <p:cNvSpPr>
              <a:spLocks noChangeArrowheads="1"/>
            </p:cNvSpPr>
            <p:nvPr/>
          </p:nvSpPr>
          <p:spPr bwMode="auto">
            <a:xfrm>
              <a:off x="4541750" y="4098926"/>
              <a:ext cx="2921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8</a:t>
              </a:r>
              <a:endParaRPr kumimoji="0" lang="en-US" sz="1800" b="0" i="0" u="none" strike="noStrike" cap="none" normalizeH="0" baseline="0" dirty="0" smtClean="0">
                <a:ln>
                  <a:noFill/>
                </a:ln>
                <a:solidFill>
                  <a:schemeClr val="tx1"/>
                </a:solidFill>
                <a:effectLst/>
                <a:latin typeface="Arial" pitchFamily="34" charset="0"/>
              </a:endParaRPr>
            </a:p>
          </p:txBody>
        </p:sp>
        <p:sp>
          <p:nvSpPr>
            <p:cNvPr id="117" name="Rectangle 146"/>
            <p:cNvSpPr>
              <a:spLocks noChangeArrowheads="1"/>
            </p:cNvSpPr>
            <p:nvPr/>
          </p:nvSpPr>
          <p:spPr bwMode="auto">
            <a:xfrm>
              <a:off x="5087549" y="4098926"/>
              <a:ext cx="45085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10</a:t>
              </a:r>
              <a:endParaRPr kumimoji="0" lang="en-US" sz="1800" b="0" i="0" u="none" strike="noStrike" cap="none" normalizeH="0" baseline="0" dirty="0" smtClean="0">
                <a:ln>
                  <a:noFill/>
                </a:ln>
                <a:solidFill>
                  <a:schemeClr val="tx1"/>
                </a:solidFill>
                <a:effectLst/>
                <a:latin typeface="Arial" pitchFamily="34" charset="0"/>
              </a:endParaRPr>
            </a:p>
          </p:txBody>
        </p:sp>
        <p:sp>
          <p:nvSpPr>
            <p:cNvPr id="118" name="Rectangle 147"/>
            <p:cNvSpPr>
              <a:spLocks noChangeArrowheads="1"/>
            </p:cNvSpPr>
            <p:nvPr/>
          </p:nvSpPr>
          <p:spPr bwMode="auto">
            <a:xfrm>
              <a:off x="5687152" y="4098926"/>
              <a:ext cx="45085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12</a:t>
              </a:r>
              <a:endParaRPr kumimoji="0" lang="en-US" sz="1800" b="0" i="0" u="none" strike="noStrike" cap="none" normalizeH="0" baseline="0" dirty="0" smtClean="0">
                <a:ln>
                  <a:noFill/>
                </a:ln>
                <a:solidFill>
                  <a:schemeClr val="tx1"/>
                </a:solidFill>
                <a:effectLst/>
                <a:latin typeface="Arial" pitchFamily="34" charset="0"/>
              </a:endParaRPr>
            </a:p>
          </p:txBody>
        </p:sp>
        <p:sp>
          <p:nvSpPr>
            <p:cNvPr id="119" name="Rectangle 148"/>
            <p:cNvSpPr>
              <a:spLocks noChangeArrowheads="1"/>
            </p:cNvSpPr>
            <p:nvPr/>
          </p:nvSpPr>
          <p:spPr bwMode="auto">
            <a:xfrm>
              <a:off x="6277702" y="4098926"/>
              <a:ext cx="45085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14</a:t>
              </a:r>
              <a:endParaRPr kumimoji="0" lang="en-US" sz="1800" b="0" i="0" u="none" strike="noStrike" cap="none" normalizeH="0" baseline="0" dirty="0" smtClean="0">
                <a:ln>
                  <a:noFill/>
                </a:ln>
                <a:solidFill>
                  <a:schemeClr val="tx1"/>
                </a:solidFill>
                <a:effectLst/>
                <a:latin typeface="Arial" pitchFamily="34" charset="0"/>
              </a:endParaRPr>
            </a:p>
          </p:txBody>
        </p:sp>
        <p:sp>
          <p:nvSpPr>
            <p:cNvPr id="120" name="Rectangle 149"/>
            <p:cNvSpPr>
              <a:spLocks noChangeArrowheads="1"/>
            </p:cNvSpPr>
            <p:nvPr/>
          </p:nvSpPr>
          <p:spPr bwMode="auto">
            <a:xfrm>
              <a:off x="3712389" y="4232276"/>
              <a:ext cx="14605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rPr>
                <a:t>Time, min</a:t>
              </a:r>
              <a:endParaRPr kumimoji="0" lang="en-US" sz="1800" b="0" i="0" u="none" strike="noStrike" cap="none" normalizeH="0" baseline="0" smtClean="0">
                <a:ln>
                  <a:noFill/>
                </a:ln>
                <a:solidFill>
                  <a:schemeClr val="tx1"/>
                </a:solidFill>
                <a:effectLst/>
                <a:latin typeface="Arial" pitchFamily="34" charset="0"/>
              </a:endParaRPr>
            </a:p>
          </p:txBody>
        </p:sp>
        <p:sp>
          <p:nvSpPr>
            <p:cNvPr id="121" name="Line 150"/>
            <p:cNvSpPr>
              <a:spLocks noChangeShapeType="1"/>
            </p:cNvSpPr>
            <p:nvPr/>
          </p:nvSpPr>
          <p:spPr bwMode="auto">
            <a:xfrm flipV="1">
              <a:off x="2220139" y="2395538"/>
              <a:ext cx="0" cy="1689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151"/>
            <p:cNvSpPr>
              <a:spLocks noChangeShapeType="1"/>
            </p:cNvSpPr>
            <p:nvPr/>
          </p:nvSpPr>
          <p:spPr bwMode="auto">
            <a:xfrm flipH="1">
              <a:off x="2210614" y="4084638"/>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Line 152"/>
            <p:cNvSpPr>
              <a:spLocks noChangeShapeType="1"/>
            </p:cNvSpPr>
            <p:nvPr/>
          </p:nvSpPr>
          <p:spPr bwMode="auto">
            <a:xfrm flipH="1">
              <a:off x="2210614" y="3924301"/>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153"/>
            <p:cNvSpPr>
              <a:spLocks noChangeShapeType="1"/>
            </p:cNvSpPr>
            <p:nvPr/>
          </p:nvSpPr>
          <p:spPr bwMode="auto">
            <a:xfrm flipH="1">
              <a:off x="2210614" y="3765551"/>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154"/>
            <p:cNvSpPr>
              <a:spLocks noChangeShapeType="1"/>
            </p:cNvSpPr>
            <p:nvPr/>
          </p:nvSpPr>
          <p:spPr bwMode="auto">
            <a:xfrm flipH="1">
              <a:off x="2210614" y="3605213"/>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Line 155"/>
            <p:cNvSpPr>
              <a:spLocks noChangeShapeType="1"/>
            </p:cNvSpPr>
            <p:nvPr/>
          </p:nvSpPr>
          <p:spPr bwMode="auto">
            <a:xfrm flipH="1">
              <a:off x="2210614" y="3444876"/>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Line 156"/>
            <p:cNvSpPr>
              <a:spLocks noChangeShapeType="1"/>
            </p:cNvSpPr>
            <p:nvPr/>
          </p:nvSpPr>
          <p:spPr bwMode="auto">
            <a:xfrm flipH="1">
              <a:off x="2210614" y="3284538"/>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Line 157"/>
            <p:cNvSpPr>
              <a:spLocks noChangeShapeType="1"/>
            </p:cNvSpPr>
            <p:nvPr/>
          </p:nvSpPr>
          <p:spPr bwMode="auto">
            <a:xfrm flipH="1">
              <a:off x="2210614" y="3124201"/>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158"/>
            <p:cNvSpPr>
              <a:spLocks noChangeShapeType="1"/>
            </p:cNvSpPr>
            <p:nvPr/>
          </p:nvSpPr>
          <p:spPr bwMode="auto">
            <a:xfrm flipH="1">
              <a:off x="2210614" y="2965451"/>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Line 159"/>
            <p:cNvSpPr>
              <a:spLocks noChangeShapeType="1"/>
            </p:cNvSpPr>
            <p:nvPr/>
          </p:nvSpPr>
          <p:spPr bwMode="auto">
            <a:xfrm flipH="1">
              <a:off x="2210614" y="2805113"/>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160"/>
            <p:cNvSpPr>
              <a:spLocks noChangeShapeType="1"/>
            </p:cNvSpPr>
            <p:nvPr/>
          </p:nvSpPr>
          <p:spPr bwMode="auto">
            <a:xfrm flipH="1">
              <a:off x="2210614" y="2644776"/>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Line 161"/>
            <p:cNvSpPr>
              <a:spLocks noChangeShapeType="1"/>
            </p:cNvSpPr>
            <p:nvPr/>
          </p:nvSpPr>
          <p:spPr bwMode="auto">
            <a:xfrm flipH="1">
              <a:off x="2210614" y="2484438"/>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Line 162"/>
            <p:cNvSpPr>
              <a:spLocks noChangeShapeType="1"/>
            </p:cNvSpPr>
            <p:nvPr/>
          </p:nvSpPr>
          <p:spPr bwMode="auto">
            <a:xfrm flipH="1">
              <a:off x="2199501" y="4084638"/>
              <a:ext cx="206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163"/>
            <p:cNvSpPr>
              <a:spLocks noChangeShapeType="1"/>
            </p:cNvSpPr>
            <p:nvPr/>
          </p:nvSpPr>
          <p:spPr bwMode="auto">
            <a:xfrm flipH="1">
              <a:off x="2199501" y="3765551"/>
              <a:ext cx="206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Line 164"/>
            <p:cNvSpPr>
              <a:spLocks noChangeShapeType="1"/>
            </p:cNvSpPr>
            <p:nvPr/>
          </p:nvSpPr>
          <p:spPr bwMode="auto">
            <a:xfrm flipH="1">
              <a:off x="2199501" y="3444876"/>
              <a:ext cx="206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Line 165"/>
            <p:cNvSpPr>
              <a:spLocks noChangeShapeType="1"/>
            </p:cNvSpPr>
            <p:nvPr/>
          </p:nvSpPr>
          <p:spPr bwMode="auto">
            <a:xfrm flipH="1">
              <a:off x="2199501" y="3124201"/>
              <a:ext cx="206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Line 166"/>
            <p:cNvSpPr>
              <a:spLocks noChangeShapeType="1"/>
            </p:cNvSpPr>
            <p:nvPr/>
          </p:nvSpPr>
          <p:spPr bwMode="auto">
            <a:xfrm flipH="1">
              <a:off x="2199501" y="2805113"/>
              <a:ext cx="206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Line 167"/>
            <p:cNvSpPr>
              <a:spLocks noChangeShapeType="1"/>
            </p:cNvSpPr>
            <p:nvPr/>
          </p:nvSpPr>
          <p:spPr bwMode="auto">
            <a:xfrm flipH="1">
              <a:off x="2199501" y="2484438"/>
              <a:ext cx="206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68"/>
            <p:cNvSpPr>
              <a:spLocks noChangeArrowheads="1"/>
            </p:cNvSpPr>
            <p:nvPr/>
          </p:nvSpPr>
          <p:spPr bwMode="auto">
            <a:xfrm>
              <a:off x="1948204" y="4017963"/>
              <a:ext cx="53022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0.0</a:t>
              </a:r>
              <a:endParaRPr kumimoji="0" lang="en-US" sz="1800" b="0" i="0" u="none" strike="noStrike" cap="none" normalizeH="0" baseline="0" dirty="0" smtClean="0">
                <a:ln>
                  <a:noFill/>
                </a:ln>
                <a:solidFill>
                  <a:schemeClr val="tx1"/>
                </a:solidFill>
                <a:effectLst/>
                <a:latin typeface="Arial" pitchFamily="34" charset="0"/>
              </a:endParaRPr>
            </a:p>
          </p:txBody>
        </p:sp>
        <p:sp>
          <p:nvSpPr>
            <p:cNvPr id="140" name="Rectangle 169"/>
            <p:cNvSpPr>
              <a:spLocks noChangeArrowheads="1"/>
            </p:cNvSpPr>
            <p:nvPr/>
          </p:nvSpPr>
          <p:spPr bwMode="auto">
            <a:xfrm>
              <a:off x="1815026" y="3697288"/>
              <a:ext cx="842962"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1.0e6</a:t>
              </a:r>
              <a:endParaRPr kumimoji="0" lang="en-US" sz="1800" b="0" i="0" u="none" strike="noStrike" cap="none" normalizeH="0" baseline="0" dirty="0" smtClean="0">
                <a:ln>
                  <a:noFill/>
                </a:ln>
                <a:solidFill>
                  <a:schemeClr val="tx1"/>
                </a:solidFill>
                <a:effectLst/>
                <a:latin typeface="Arial" pitchFamily="34" charset="0"/>
              </a:endParaRPr>
            </a:p>
          </p:txBody>
        </p:sp>
        <p:sp>
          <p:nvSpPr>
            <p:cNvPr id="141" name="Rectangle 170"/>
            <p:cNvSpPr>
              <a:spLocks noChangeArrowheads="1"/>
            </p:cNvSpPr>
            <p:nvPr/>
          </p:nvSpPr>
          <p:spPr bwMode="auto">
            <a:xfrm>
              <a:off x="1805973" y="3378201"/>
              <a:ext cx="842962"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2.0e6</a:t>
              </a:r>
              <a:endParaRPr kumimoji="0" lang="en-US" sz="1800" b="0" i="0" u="none" strike="noStrike" cap="none" normalizeH="0" baseline="0" dirty="0" smtClean="0">
                <a:ln>
                  <a:noFill/>
                </a:ln>
                <a:solidFill>
                  <a:schemeClr val="tx1"/>
                </a:solidFill>
                <a:effectLst/>
                <a:latin typeface="Arial" pitchFamily="34" charset="0"/>
              </a:endParaRPr>
            </a:p>
          </p:txBody>
        </p:sp>
        <p:sp>
          <p:nvSpPr>
            <p:cNvPr id="142" name="Rectangle 171"/>
            <p:cNvSpPr>
              <a:spLocks noChangeArrowheads="1"/>
            </p:cNvSpPr>
            <p:nvPr/>
          </p:nvSpPr>
          <p:spPr bwMode="auto">
            <a:xfrm>
              <a:off x="1796920" y="3057526"/>
              <a:ext cx="842962"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3.0e6</a:t>
              </a:r>
              <a:endParaRPr kumimoji="0" lang="en-US" sz="1800" b="0" i="0" u="none" strike="noStrike" cap="none" normalizeH="0" baseline="0" dirty="0" smtClean="0">
                <a:ln>
                  <a:noFill/>
                </a:ln>
                <a:solidFill>
                  <a:schemeClr val="tx1"/>
                </a:solidFill>
                <a:effectLst/>
                <a:latin typeface="Arial" pitchFamily="34" charset="0"/>
              </a:endParaRPr>
            </a:p>
          </p:txBody>
        </p:sp>
        <p:sp>
          <p:nvSpPr>
            <p:cNvPr id="143" name="Rectangle 172"/>
            <p:cNvSpPr>
              <a:spLocks noChangeArrowheads="1"/>
            </p:cNvSpPr>
            <p:nvPr/>
          </p:nvSpPr>
          <p:spPr bwMode="auto">
            <a:xfrm>
              <a:off x="1787867" y="2736851"/>
              <a:ext cx="842962"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4.0e6</a:t>
              </a:r>
              <a:endParaRPr kumimoji="0" lang="en-US" sz="1800" b="0" i="0" u="none" strike="noStrike" cap="none" normalizeH="0" baseline="0" dirty="0" smtClean="0">
                <a:ln>
                  <a:noFill/>
                </a:ln>
                <a:solidFill>
                  <a:schemeClr val="tx1"/>
                </a:solidFill>
                <a:effectLst/>
                <a:latin typeface="Arial" pitchFamily="34" charset="0"/>
              </a:endParaRPr>
            </a:p>
          </p:txBody>
        </p:sp>
        <p:sp>
          <p:nvSpPr>
            <p:cNvPr id="144" name="Rectangle 173"/>
            <p:cNvSpPr>
              <a:spLocks noChangeArrowheads="1"/>
            </p:cNvSpPr>
            <p:nvPr/>
          </p:nvSpPr>
          <p:spPr bwMode="auto">
            <a:xfrm>
              <a:off x="1784091" y="2417763"/>
              <a:ext cx="842962"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5.0e6</a:t>
              </a:r>
              <a:endParaRPr kumimoji="0" lang="en-US" sz="1800" b="0" i="0" u="none" strike="noStrike" cap="none" normalizeH="0" baseline="0" dirty="0" smtClean="0">
                <a:ln>
                  <a:noFill/>
                </a:ln>
                <a:solidFill>
                  <a:schemeClr val="tx1"/>
                </a:solidFill>
                <a:effectLst/>
                <a:latin typeface="Arial" pitchFamily="34" charset="0"/>
              </a:endParaRPr>
            </a:p>
          </p:txBody>
        </p:sp>
        <p:sp>
          <p:nvSpPr>
            <p:cNvPr id="145" name="Rectangle 174"/>
            <p:cNvSpPr>
              <a:spLocks noChangeArrowheads="1"/>
            </p:cNvSpPr>
            <p:nvPr/>
          </p:nvSpPr>
          <p:spPr bwMode="auto">
            <a:xfrm rot="5400000">
              <a:off x="594891" y="3771127"/>
              <a:ext cx="1946275"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Intensity, cps</a:t>
              </a:r>
              <a:endParaRPr kumimoji="0" lang="en-US" sz="1800" b="0" i="0" u="none" strike="noStrike" cap="none" normalizeH="0" baseline="0" dirty="0" smtClean="0">
                <a:ln>
                  <a:noFill/>
                </a:ln>
                <a:solidFill>
                  <a:schemeClr val="tx1"/>
                </a:solidFill>
                <a:effectLst/>
                <a:latin typeface="Arial" pitchFamily="34" charset="0"/>
              </a:endParaRPr>
            </a:p>
          </p:txBody>
        </p:sp>
        <p:sp>
          <p:nvSpPr>
            <p:cNvPr id="146" name="Freeform 176"/>
            <p:cNvSpPr>
              <a:spLocks/>
            </p:cNvSpPr>
            <p:nvPr/>
          </p:nvSpPr>
          <p:spPr bwMode="auto">
            <a:xfrm flipV="1">
              <a:off x="2220139" y="2395538"/>
              <a:ext cx="4443412" cy="1689100"/>
            </a:xfrm>
            <a:custGeom>
              <a:avLst/>
              <a:gdLst>
                <a:gd name="T0" fmla="*/ 265 w 24183"/>
                <a:gd name="T1" fmla="*/ 1 h 22892"/>
                <a:gd name="T2" fmla="*/ 665 w 24183"/>
                <a:gd name="T3" fmla="*/ 0 h 22892"/>
                <a:gd name="T4" fmla="*/ 1065 w 24183"/>
                <a:gd name="T5" fmla="*/ 1 h 22892"/>
                <a:gd name="T6" fmla="*/ 1464 w 24183"/>
                <a:gd name="T7" fmla="*/ 1 h 22892"/>
                <a:gd name="T8" fmla="*/ 1864 w 24183"/>
                <a:gd name="T9" fmla="*/ 1 h 22892"/>
                <a:gd name="T10" fmla="*/ 2264 w 24183"/>
                <a:gd name="T11" fmla="*/ 2 h 22892"/>
                <a:gd name="T12" fmla="*/ 2664 w 24183"/>
                <a:gd name="T13" fmla="*/ 2 h 22892"/>
                <a:gd name="T14" fmla="*/ 3063 w 24183"/>
                <a:gd name="T15" fmla="*/ 0 h 22892"/>
                <a:gd name="T16" fmla="*/ 3463 w 24183"/>
                <a:gd name="T17" fmla="*/ 0 h 22892"/>
                <a:gd name="T18" fmla="*/ 3863 w 24183"/>
                <a:gd name="T19" fmla="*/ 2 h 22892"/>
                <a:gd name="T20" fmla="*/ 4263 w 24183"/>
                <a:gd name="T21" fmla="*/ 1 h 22892"/>
                <a:gd name="T22" fmla="*/ 4662 w 24183"/>
                <a:gd name="T23" fmla="*/ 0 h 22892"/>
                <a:gd name="T24" fmla="*/ 5062 w 24183"/>
                <a:gd name="T25" fmla="*/ 3 h 22892"/>
                <a:gd name="T26" fmla="*/ 5462 w 24183"/>
                <a:gd name="T27" fmla="*/ 5 h 22892"/>
                <a:gd name="T28" fmla="*/ 5862 w 24183"/>
                <a:gd name="T29" fmla="*/ 1 h 22892"/>
                <a:gd name="T30" fmla="*/ 6261 w 24183"/>
                <a:gd name="T31" fmla="*/ 1 h 22892"/>
                <a:gd name="T32" fmla="*/ 6661 w 24183"/>
                <a:gd name="T33" fmla="*/ 1564 h 22892"/>
                <a:gd name="T34" fmla="*/ 7061 w 24183"/>
                <a:gd name="T35" fmla="*/ 17739 h 22892"/>
                <a:gd name="T36" fmla="*/ 7461 w 24183"/>
                <a:gd name="T37" fmla="*/ 1183 h 22892"/>
                <a:gd name="T38" fmla="*/ 7860 w 24183"/>
                <a:gd name="T39" fmla="*/ 234 h 22892"/>
                <a:gd name="T40" fmla="*/ 8260 w 24183"/>
                <a:gd name="T41" fmla="*/ 112 h 22892"/>
                <a:gd name="T42" fmla="*/ 8660 w 24183"/>
                <a:gd name="T43" fmla="*/ 67 h 22892"/>
                <a:gd name="T44" fmla="*/ 9060 w 24183"/>
                <a:gd name="T45" fmla="*/ 51 h 22892"/>
                <a:gd name="T46" fmla="*/ 9459 w 24183"/>
                <a:gd name="T47" fmla="*/ 29 h 22892"/>
                <a:gd name="T48" fmla="*/ 9859 w 24183"/>
                <a:gd name="T49" fmla="*/ 18 h 22892"/>
                <a:gd name="T50" fmla="*/ 10259 w 24183"/>
                <a:gd name="T51" fmla="*/ 21 h 22892"/>
                <a:gd name="T52" fmla="*/ 10659 w 24183"/>
                <a:gd name="T53" fmla="*/ 39 h 22892"/>
                <a:gd name="T54" fmla="*/ 11058 w 24183"/>
                <a:gd name="T55" fmla="*/ 34 h 22892"/>
                <a:gd name="T56" fmla="*/ 11458 w 24183"/>
                <a:gd name="T57" fmla="*/ 56 h 22892"/>
                <a:gd name="T58" fmla="*/ 11857 w 24183"/>
                <a:gd name="T59" fmla="*/ 18 h 22892"/>
                <a:gd name="T60" fmla="*/ 12257 w 24183"/>
                <a:gd name="T61" fmla="*/ 14 h 22892"/>
                <a:gd name="T62" fmla="*/ 12657 w 24183"/>
                <a:gd name="T63" fmla="*/ 11 h 22892"/>
                <a:gd name="T64" fmla="*/ 13056 w 24183"/>
                <a:gd name="T65" fmla="*/ 15 h 22892"/>
                <a:gd name="T66" fmla="*/ 13456 w 24183"/>
                <a:gd name="T67" fmla="*/ 57 h 22892"/>
                <a:gd name="T68" fmla="*/ 13856 w 24183"/>
                <a:gd name="T69" fmla="*/ 49 h 22892"/>
                <a:gd name="T70" fmla="*/ 14256 w 24183"/>
                <a:gd name="T71" fmla="*/ 17 h 22892"/>
                <a:gd name="T72" fmla="*/ 14655 w 24183"/>
                <a:gd name="T73" fmla="*/ 12 h 22892"/>
                <a:gd name="T74" fmla="*/ 15055 w 24183"/>
                <a:gd name="T75" fmla="*/ 11 h 22892"/>
                <a:gd name="T76" fmla="*/ 15455 w 24183"/>
                <a:gd name="T77" fmla="*/ 13 h 22892"/>
                <a:gd name="T78" fmla="*/ 15854 w 24183"/>
                <a:gd name="T79" fmla="*/ 16 h 22892"/>
                <a:gd name="T80" fmla="*/ 16254 w 24183"/>
                <a:gd name="T81" fmla="*/ 15 h 22892"/>
                <a:gd name="T82" fmla="*/ 16654 w 24183"/>
                <a:gd name="T83" fmla="*/ 9 h 22892"/>
                <a:gd name="T84" fmla="*/ 17054 w 24183"/>
                <a:gd name="T85" fmla="*/ 10 h 22892"/>
                <a:gd name="T86" fmla="*/ 17453 w 24183"/>
                <a:gd name="T87" fmla="*/ 10 h 22892"/>
                <a:gd name="T88" fmla="*/ 17853 w 24183"/>
                <a:gd name="T89" fmla="*/ 9 h 22892"/>
                <a:gd name="T90" fmla="*/ 18253 w 24183"/>
                <a:gd name="T91" fmla="*/ 6 h 22892"/>
                <a:gd name="T92" fmla="*/ 18653 w 24183"/>
                <a:gd name="T93" fmla="*/ 17 h 22892"/>
                <a:gd name="T94" fmla="*/ 19052 w 24183"/>
                <a:gd name="T95" fmla="*/ 12 h 22892"/>
                <a:gd name="T96" fmla="*/ 19452 w 24183"/>
                <a:gd name="T97" fmla="*/ 12 h 22892"/>
                <a:gd name="T98" fmla="*/ 19852 w 24183"/>
                <a:gd name="T99" fmla="*/ 11 h 22892"/>
                <a:gd name="T100" fmla="*/ 20252 w 24183"/>
                <a:gd name="T101" fmla="*/ 13 h 22892"/>
                <a:gd name="T102" fmla="*/ 20651 w 24183"/>
                <a:gd name="T103" fmla="*/ 15 h 22892"/>
                <a:gd name="T104" fmla="*/ 21051 w 24183"/>
                <a:gd name="T105" fmla="*/ 14 h 22892"/>
                <a:gd name="T106" fmla="*/ 21451 w 24183"/>
                <a:gd name="T107" fmla="*/ 12 h 22892"/>
                <a:gd name="T108" fmla="*/ 21851 w 24183"/>
                <a:gd name="T109" fmla="*/ 21 h 22892"/>
                <a:gd name="T110" fmla="*/ 22250 w 24183"/>
                <a:gd name="T111" fmla="*/ 25 h 22892"/>
                <a:gd name="T112" fmla="*/ 22650 w 24183"/>
                <a:gd name="T113" fmla="*/ 19 h 22892"/>
                <a:gd name="T114" fmla="*/ 23050 w 24183"/>
                <a:gd name="T115" fmla="*/ 5 h 22892"/>
                <a:gd name="T116" fmla="*/ 23450 w 24183"/>
                <a:gd name="T117" fmla="*/ 2 h 22892"/>
                <a:gd name="T118" fmla="*/ 23849 w 24183"/>
                <a:gd name="T119" fmla="*/ 2 h 22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183" h="22892">
                  <a:moveTo>
                    <a:pt x="0" y="1"/>
                  </a:moveTo>
                  <a:lnTo>
                    <a:pt x="0" y="1"/>
                  </a:lnTo>
                  <a:lnTo>
                    <a:pt x="65" y="1"/>
                  </a:lnTo>
                  <a:lnTo>
                    <a:pt x="132" y="1"/>
                  </a:lnTo>
                  <a:lnTo>
                    <a:pt x="199" y="1"/>
                  </a:lnTo>
                  <a:lnTo>
                    <a:pt x="265" y="1"/>
                  </a:lnTo>
                  <a:lnTo>
                    <a:pt x="332" y="1"/>
                  </a:lnTo>
                  <a:lnTo>
                    <a:pt x="398" y="1"/>
                  </a:lnTo>
                  <a:lnTo>
                    <a:pt x="465" y="1"/>
                  </a:lnTo>
                  <a:lnTo>
                    <a:pt x="532" y="1"/>
                  </a:lnTo>
                  <a:lnTo>
                    <a:pt x="598" y="0"/>
                  </a:lnTo>
                  <a:lnTo>
                    <a:pt x="665" y="0"/>
                  </a:lnTo>
                  <a:lnTo>
                    <a:pt x="732" y="1"/>
                  </a:lnTo>
                  <a:lnTo>
                    <a:pt x="798" y="1"/>
                  </a:lnTo>
                  <a:lnTo>
                    <a:pt x="865" y="1"/>
                  </a:lnTo>
                  <a:lnTo>
                    <a:pt x="931" y="1"/>
                  </a:lnTo>
                  <a:lnTo>
                    <a:pt x="998" y="1"/>
                  </a:lnTo>
                  <a:lnTo>
                    <a:pt x="1065" y="1"/>
                  </a:lnTo>
                  <a:lnTo>
                    <a:pt x="1131" y="1"/>
                  </a:lnTo>
                  <a:lnTo>
                    <a:pt x="1198" y="1"/>
                  </a:lnTo>
                  <a:lnTo>
                    <a:pt x="1265" y="1"/>
                  </a:lnTo>
                  <a:lnTo>
                    <a:pt x="1331" y="1"/>
                  </a:lnTo>
                  <a:lnTo>
                    <a:pt x="1398" y="1"/>
                  </a:lnTo>
                  <a:lnTo>
                    <a:pt x="1464" y="1"/>
                  </a:lnTo>
                  <a:lnTo>
                    <a:pt x="1531" y="1"/>
                  </a:lnTo>
                  <a:lnTo>
                    <a:pt x="1598" y="1"/>
                  </a:lnTo>
                  <a:lnTo>
                    <a:pt x="1664" y="1"/>
                  </a:lnTo>
                  <a:lnTo>
                    <a:pt x="1731" y="1"/>
                  </a:lnTo>
                  <a:lnTo>
                    <a:pt x="1798" y="1"/>
                  </a:lnTo>
                  <a:lnTo>
                    <a:pt x="1864" y="1"/>
                  </a:lnTo>
                  <a:lnTo>
                    <a:pt x="1931" y="1"/>
                  </a:lnTo>
                  <a:lnTo>
                    <a:pt x="1997" y="1"/>
                  </a:lnTo>
                  <a:lnTo>
                    <a:pt x="2064" y="1"/>
                  </a:lnTo>
                  <a:lnTo>
                    <a:pt x="2131" y="1"/>
                  </a:lnTo>
                  <a:lnTo>
                    <a:pt x="2197" y="1"/>
                  </a:lnTo>
                  <a:lnTo>
                    <a:pt x="2264" y="2"/>
                  </a:lnTo>
                  <a:lnTo>
                    <a:pt x="2331" y="2"/>
                  </a:lnTo>
                  <a:lnTo>
                    <a:pt x="2397" y="2"/>
                  </a:lnTo>
                  <a:lnTo>
                    <a:pt x="2464" y="1"/>
                  </a:lnTo>
                  <a:lnTo>
                    <a:pt x="2530" y="2"/>
                  </a:lnTo>
                  <a:lnTo>
                    <a:pt x="2597" y="2"/>
                  </a:lnTo>
                  <a:lnTo>
                    <a:pt x="2664" y="2"/>
                  </a:lnTo>
                  <a:lnTo>
                    <a:pt x="2730" y="2"/>
                  </a:lnTo>
                  <a:lnTo>
                    <a:pt x="2797" y="1"/>
                  </a:lnTo>
                  <a:lnTo>
                    <a:pt x="2864" y="1"/>
                  </a:lnTo>
                  <a:lnTo>
                    <a:pt x="2930" y="1"/>
                  </a:lnTo>
                  <a:lnTo>
                    <a:pt x="2997" y="1"/>
                  </a:lnTo>
                  <a:lnTo>
                    <a:pt x="3063" y="0"/>
                  </a:lnTo>
                  <a:lnTo>
                    <a:pt x="3130" y="0"/>
                  </a:lnTo>
                  <a:lnTo>
                    <a:pt x="3197" y="0"/>
                  </a:lnTo>
                  <a:lnTo>
                    <a:pt x="3263" y="0"/>
                  </a:lnTo>
                  <a:lnTo>
                    <a:pt x="3330" y="0"/>
                  </a:lnTo>
                  <a:lnTo>
                    <a:pt x="3397" y="0"/>
                  </a:lnTo>
                  <a:lnTo>
                    <a:pt x="3463" y="0"/>
                  </a:lnTo>
                  <a:lnTo>
                    <a:pt x="3530" y="1"/>
                  </a:lnTo>
                  <a:lnTo>
                    <a:pt x="3596" y="1"/>
                  </a:lnTo>
                  <a:lnTo>
                    <a:pt x="3663" y="1"/>
                  </a:lnTo>
                  <a:lnTo>
                    <a:pt x="3730" y="2"/>
                  </a:lnTo>
                  <a:lnTo>
                    <a:pt x="3796" y="2"/>
                  </a:lnTo>
                  <a:lnTo>
                    <a:pt x="3863" y="2"/>
                  </a:lnTo>
                  <a:lnTo>
                    <a:pt x="3930" y="2"/>
                  </a:lnTo>
                  <a:lnTo>
                    <a:pt x="3996" y="2"/>
                  </a:lnTo>
                  <a:lnTo>
                    <a:pt x="4063" y="1"/>
                  </a:lnTo>
                  <a:lnTo>
                    <a:pt x="4129" y="1"/>
                  </a:lnTo>
                  <a:lnTo>
                    <a:pt x="4196" y="1"/>
                  </a:lnTo>
                  <a:lnTo>
                    <a:pt x="4263" y="1"/>
                  </a:lnTo>
                  <a:lnTo>
                    <a:pt x="4329" y="1"/>
                  </a:lnTo>
                  <a:lnTo>
                    <a:pt x="4396" y="1"/>
                  </a:lnTo>
                  <a:lnTo>
                    <a:pt x="4463" y="1"/>
                  </a:lnTo>
                  <a:lnTo>
                    <a:pt x="4529" y="0"/>
                  </a:lnTo>
                  <a:lnTo>
                    <a:pt x="4596" y="0"/>
                  </a:lnTo>
                  <a:lnTo>
                    <a:pt x="4662" y="0"/>
                  </a:lnTo>
                  <a:lnTo>
                    <a:pt x="4729" y="1"/>
                  </a:lnTo>
                  <a:lnTo>
                    <a:pt x="4796" y="1"/>
                  </a:lnTo>
                  <a:lnTo>
                    <a:pt x="4862" y="1"/>
                  </a:lnTo>
                  <a:lnTo>
                    <a:pt x="4929" y="1"/>
                  </a:lnTo>
                  <a:lnTo>
                    <a:pt x="4996" y="1"/>
                  </a:lnTo>
                  <a:lnTo>
                    <a:pt x="5062" y="3"/>
                  </a:lnTo>
                  <a:lnTo>
                    <a:pt x="5129" y="7"/>
                  </a:lnTo>
                  <a:lnTo>
                    <a:pt x="5195" y="13"/>
                  </a:lnTo>
                  <a:lnTo>
                    <a:pt x="5262" y="16"/>
                  </a:lnTo>
                  <a:lnTo>
                    <a:pt x="5329" y="12"/>
                  </a:lnTo>
                  <a:lnTo>
                    <a:pt x="5395" y="8"/>
                  </a:lnTo>
                  <a:lnTo>
                    <a:pt x="5462" y="5"/>
                  </a:lnTo>
                  <a:lnTo>
                    <a:pt x="5529" y="4"/>
                  </a:lnTo>
                  <a:lnTo>
                    <a:pt x="5595" y="3"/>
                  </a:lnTo>
                  <a:lnTo>
                    <a:pt x="5662" y="2"/>
                  </a:lnTo>
                  <a:lnTo>
                    <a:pt x="5728" y="2"/>
                  </a:lnTo>
                  <a:lnTo>
                    <a:pt x="5795" y="1"/>
                  </a:lnTo>
                  <a:lnTo>
                    <a:pt x="5862" y="1"/>
                  </a:lnTo>
                  <a:lnTo>
                    <a:pt x="5928" y="2"/>
                  </a:lnTo>
                  <a:lnTo>
                    <a:pt x="5995" y="2"/>
                  </a:lnTo>
                  <a:lnTo>
                    <a:pt x="6062" y="2"/>
                  </a:lnTo>
                  <a:lnTo>
                    <a:pt x="6128" y="2"/>
                  </a:lnTo>
                  <a:lnTo>
                    <a:pt x="6195" y="2"/>
                  </a:lnTo>
                  <a:lnTo>
                    <a:pt x="6261" y="1"/>
                  </a:lnTo>
                  <a:lnTo>
                    <a:pt x="6328" y="1"/>
                  </a:lnTo>
                  <a:lnTo>
                    <a:pt x="6395" y="2"/>
                  </a:lnTo>
                  <a:lnTo>
                    <a:pt x="6461" y="2"/>
                  </a:lnTo>
                  <a:lnTo>
                    <a:pt x="6528" y="10"/>
                  </a:lnTo>
                  <a:lnTo>
                    <a:pt x="6595" y="194"/>
                  </a:lnTo>
                  <a:lnTo>
                    <a:pt x="6661" y="1564"/>
                  </a:lnTo>
                  <a:lnTo>
                    <a:pt x="6728" y="5888"/>
                  </a:lnTo>
                  <a:lnTo>
                    <a:pt x="6794" y="13103"/>
                  </a:lnTo>
                  <a:lnTo>
                    <a:pt x="6861" y="19913"/>
                  </a:lnTo>
                  <a:lnTo>
                    <a:pt x="6928" y="22892"/>
                  </a:lnTo>
                  <a:lnTo>
                    <a:pt x="6994" y="21569"/>
                  </a:lnTo>
                  <a:lnTo>
                    <a:pt x="7061" y="17739"/>
                  </a:lnTo>
                  <a:lnTo>
                    <a:pt x="7128" y="13225"/>
                  </a:lnTo>
                  <a:lnTo>
                    <a:pt x="7194" y="8947"/>
                  </a:lnTo>
                  <a:lnTo>
                    <a:pt x="7261" y="5434"/>
                  </a:lnTo>
                  <a:lnTo>
                    <a:pt x="7327" y="3083"/>
                  </a:lnTo>
                  <a:lnTo>
                    <a:pt x="7394" y="1823"/>
                  </a:lnTo>
                  <a:lnTo>
                    <a:pt x="7461" y="1183"/>
                  </a:lnTo>
                  <a:lnTo>
                    <a:pt x="7527" y="797"/>
                  </a:lnTo>
                  <a:lnTo>
                    <a:pt x="7594" y="557"/>
                  </a:lnTo>
                  <a:lnTo>
                    <a:pt x="7661" y="415"/>
                  </a:lnTo>
                  <a:lnTo>
                    <a:pt x="7727" y="325"/>
                  </a:lnTo>
                  <a:lnTo>
                    <a:pt x="7794" y="268"/>
                  </a:lnTo>
                  <a:lnTo>
                    <a:pt x="7860" y="234"/>
                  </a:lnTo>
                  <a:lnTo>
                    <a:pt x="7927" y="205"/>
                  </a:lnTo>
                  <a:lnTo>
                    <a:pt x="7994" y="173"/>
                  </a:lnTo>
                  <a:lnTo>
                    <a:pt x="8060" y="146"/>
                  </a:lnTo>
                  <a:lnTo>
                    <a:pt x="8127" y="128"/>
                  </a:lnTo>
                  <a:lnTo>
                    <a:pt x="8194" y="118"/>
                  </a:lnTo>
                  <a:lnTo>
                    <a:pt x="8260" y="112"/>
                  </a:lnTo>
                  <a:lnTo>
                    <a:pt x="8327" y="103"/>
                  </a:lnTo>
                  <a:lnTo>
                    <a:pt x="8393" y="93"/>
                  </a:lnTo>
                  <a:lnTo>
                    <a:pt x="8460" y="84"/>
                  </a:lnTo>
                  <a:lnTo>
                    <a:pt x="8527" y="76"/>
                  </a:lnTo>
                  <a:lnTo>
                    <a:pt x="8593" y="69"/>
                  </a:lnTo>
                  <a:lnTo>
                    <a:pt x="8660" y="67"/>
                  </a:lnTo>
                  <a:lnTo>
                    <a:pt x="8727" y="70"/>
                  </a:lnTo>
                  <a:lnTo>
                    <a:pt x="8793" y="72"/>
                  </a:lnTo>
                  <a:lnTo>
                    <a:pt x="8860" y="69"/>
                  </a:lnTo>
                  <a:lnTo>
                    <a:pt x="8926" y="62"/>
                  </a:lnTo>
                  <a:lnTo>
                    <a:pt x="8993" y="56"/>
                  </a:lnTo>
                  <a:lnTo>
                    <a:pt x="9060" y="51"/>
                  </a:lnTo>
                  <a:lnTo>
                    <a:pt x="9126" y="45"/>
                  </a:lnTo>
                  <a:lnTo>
                    <a:pt x="9193" y="39"/>
                  </a:lnTo>
                  <a:lnTo>
                    <a:pt x="9260" y="37"/>
                  </a:lnTo>
                  <a:lnTo>
                    <a:pt x="9326" y="35"/>
                  </a:lnTo>
                  <a:lnTo>
                    <a:pt x="9393" y="32"/>
                  </a:lnTo>
                  <a:lnTo>
                    <a:pt x="9459" y="29"/>
                  </a:lnTo>
                  <a:lnTo>
                    <a:pt x="9526" y="28"/>
                  </a:lnTo>
                  <a:lnTo>
                    <a:pt x="9593" y="26"/>
                  </a:lnTo>
                  <a:lnTo>
                    <a:pt x="9659" y="23"/>
                  </a:lnTo>
                  <a:lnTo>
                    <a:pt x="9726" y="20"/>
                  </a:lnTo>
                  <a:lnTo>
                    <a:pt x="9793" y="19"/>
                  </a:lnTo>
                  <a:lnTo>
                    <a:pt x="9859" y="18"/>
                  </a:lnTo>
                  <a:lnTo>
                    <a:pt x="9926" y="18"/>
                  </a:lnTo>
                  <a:lnTo>
                    <a:pt x="9992" y="17"/>
                  </a:lnTo>
                  <a:lnTo>
                    <a:pt x="10059" y="17"/>
                  </a:lnTo>
                  <a:lnTo>
                    <a:pt x="10126" y="17"/>
                  </a:lnTo>
                  <a:lnTo>
                    <a:pt x="10192" y="19"/>
                  </a:lnTo>
                  <a:lnTo>
                    <a:pt x="10259" y="21"/>
                  </a:lnTo>
                  <a:lnTo>
                    <a:pt x="10326" y="24"/>
                  </a:lnTo>
                  <a:lnTo>
                    <a:pt x="10392" y="27"/>
                  </a:lnTo>
                  <a:lnTo>
                    <a:pt x="10459" y="31"/>
                  </a:lnTo>
                  <a:lnTo>
                    <a:pt x="10525" y="35"/>
                  </a:lnTo>
                  <a:lnTo>
                    <a:pt x="10592" y="37"/>
                  </a:lnTo>
                  <a:lnTo>
                    <a:pt x="10659" y="39"/>
                  </a:lnTo>
                  <a:lnTo>
                    <a:pt x="10725" y="40"/>
                  </a:lnTo>
                  <a:lnTo>
                    <a:pt x="10792" y="41"/>
                  </a:lnTo>
                  <a:lnTo>
                    <a:pt x="10858" y="43"/>
                  </a:lnTo>
                  <a:lnTo>
                    <a:pt x="10925" y="43"/>
                  </a:lnTo>
                  <a:lnTo>
                    <a:pt x="10992" y="40"/>
                  </a:lnTo>
                  <a:lnTo>
                    <a:pt x="11058" y="34"/>
                  </a:lnTo>
                  <a:lnTo>
                    <a:pt x="11125" y="30"/>
                  </a:lnTo>
                  <a:lnTo>
                    <a:pt x="11192" y="30"/>
                  </a:lnTo>
                  <a:lnTo>
                    <a:pt x="11258" y="30"/>
                  </a:lnTo>
                  <a:lnTo>
                    <a:pt x="11325" y="28"/>
                  </a:lnTo>
                  <a:lnTo>
                    <a:pt x="11391" y="33"/>
                  </a:lnTo>
                  <a:lnTo>
                    <a:pt x="11458" y="56"/>
                  </a:lnTo>
                  <a:lnTo>
                    <a:pt x="11525" y="84"/>
                  </a:lnTo>
                  <a:lnTo>
                    <a:pt x="11591" y="89"/>
                  </a:lnTo>
                  <a:lnTo>
                    <a:pt x="11657" y="66"/>
                  </a:lnTo>
                  <a:lnTo>
                    <a:pt x="11724" y="38"/>
                  </a:lnTo>
                  <a:lnTo>
                    <a:pt x="11790" y="23"/>
                  </a:lnTo>
                  <a:lnTo>
                    <a:pt x="11857" y="18"/>
                  </a:lnTo>
                  <a:lnTo>
                    <a:pt x="11924" y="17"/>
                  </a:lnTo>
                  <a:lnTo>
                    <a:pt x="11990" y="16"/>
                  </a:lnTo>
                  <a:lnTo>
                    <a:pt x="12057" y="16"/>
                  </a:lnTo>
                  <a:lnTo>
                    <a:pt x="12124" y="16"/>
                  </a:lnTo>
                  <a:lnTo>
                    <a:pt x="12190" y="15"/>
                  </a:lnTo>
                  <a:lnTo>
                    <a:pt x="12257" y="14"/>
                  </a:lnTo>
                  <a:lnTo>
                    <a:pt x="12323" y="16"/>
                  </a:lnTo>
                  <a:lnTo>
                    <a:pt x="12390" y="17"/>
                  </a:lnTo>
                  <a:lnTo>
                    <a:pt x="12457" y="17"/>
                  </a:lnTo>
                  <a:lnTo>
                    <a:pt x="12523" y="14"/>
                  </a:lnTo>
                  <a:lnTo>
                    <a:pt x="12590" y="11"/>
                  </a:lnTo>
                  <a:lnTo>
                    <a:pt x="12657" y="11"/>
                  </a:lnTo>
                  <a:lnTo>
                    <a:pt x="12723" y="14"/>
                  </a:lnTo>
                  <a:lnTo>
                    <a:pt x="12790" y="16"/>
                  </a:lnTo>
                  <a:lnTo>
                    <a:pt x="12856" y="15"/>
                  </a:lnTo>
                  <a:lnTo>
                    <a:pt x="12923" y="15"/>
                  </a:lnTo>
                  <a:lnTo>
                    <a:pt x="12990" y="15"/>
                  </a:lnTo>
                  <a:lnTo>
                    <a:pt x="13056" y="15"/>
                  </a:lnTo>
                  <a:lnTo>
                    <a:pt x="13123" y="16"/>
                  </a:lnTo>
                  <a:lnTo>
                    <a:pt x="13189" y="26"/>
                  </a:lnTo>
                  <a:lnTo>
                    <a:pt x="13256" y="54"/>
                  </a:lnTo>
                  <a:lnTo>
                    <a:pt x="13323" y="82"/>
                  </a:lnTo>
                  <a:lnTo>
                    <a:pt x="13389" y="81"/>
                  </a:lnTo>
                  <a:lnTo>
                    <a:pt x="13456" y="57"/>
                  </a:lnTo>
                  <a:lnTo>
                    <a:pt x="13523" y="60"/>
                  </a:lnTo>
                  <a:lnTo>
                    <a:pt x="13589" y="111"/>
                  </a:lnTo>
                  <a:lnTo>
                    <a:pt x="13656" y="158"/>
                  </a:lnTo>
                  <a:lnTo>
                    <a:pt x="13722" y="144"/>
                  </a:lnTo>
                  <a:lnTo>
                    <a:pt x="13789" y="90"/>
                  </a:lnTo>
                  <a:lnTo>
                    <a:pt x="13856" y="49"/>
                  </a:lnTo>
                  <a:lnTo>
                    <a:pt x="13922" y="30"/>
                  </a:lnTo>
                  <a:lnTo>
                    <a:pt x="13989" y="22"/>
                  </a:lnTo>
                  <a:lnTo>
                    <a:pt x="14056" y="18"/>
                  </a:lnTo>
                  <a:lnTo>
                    <a:pt x="14122" y="15"/>
                  </a:lnTo>
                  <a:lnTo>
                    <a:pt x="14189" y="15"/>
                  </a:lnTo>
                  <a:lnTo>
                    <a:pt x="14256" y="17"/>
                  </a:lnTo>
                  <a:lnTo>
                    <a:pt x="14322" y="22"/>
                  </a:lnTo>
                  <a:lnTo>
                    <a:pt x="14389" y="26"/>
                  </a:lnTo>
                  <a:lnTo>
                    <a:pt x="14455" y="28"/>
                  </a:lnTo>
                  <a:lnTo>
                    <a:pt x="14522" y="23"/>
                  </a:lnTo>
                  <a:lnTo>
                    <a:pt x="14589" y="17"/>
                  </a:lnTo>
                  <a:lnTo>
                    <a:pt x="14655" y="12"/>
                  </a:lnTo>
                  <a:lnTo>
                    <a:pt x="14722" y="12"/>
                  </a:lnTo>
                  <a:lnTo>
                    <a:pt x="14788" y="12"/>
                  </a:lnTo>
                  <a:lnTo>
                    <a:pt x="14855" y="12"/>
                  </a:lnTo>
                  <a:lnTo>
                    <a:pt x="14922" y="11"/>
                  </a:lnTo>
                  <a:lnTo>
                    <a:pt x="14988" y="10"/>
                  </a:lnTo>
                  <a:lnTo>
                    <a:pt x="15055" y="11"/>
                  </a:lnTo>
                  <a:lnTo>
                    <a:pt x="15122" y="11"/>
                  </a:lnTo>
                  <a:lnTo>
                    <a:pt x="15188" y="10"/>
                  </a:lnTo>
                  <a:lnTo>
                    <a:pt x="15255" y="10"/>
                  </a:lnTo>
                  <a:lnTo>
                    <a:pt x="15321" y="11"/>
                  </a:lnTo>
                  <a:lnTo>
                    <a:pt x="15388" y="12"/>
                  </a:lnTo>
                  <a:lnTo>
                    <a:pt x="15455" y="13"/>
                  </a:lnTo>
                  <a:lnTo>
                    <a:pt x="15521" y="13"/>
                  </a:lnTo>
                  <a:lnTo>
                    <a:pt x="15588" y="14"/>
                  </a:lnTo>
                  <a:lnTo>
                    <a:pt x="15655" y="16"/>
                  </a:lnTo>
                  <a:lnTo>
                    <a:pt x="15721" y="16"/>
                  </a:lnTo>
                  <a:lnTo>
                    <a:pt x="15788" y="15"/>
                  </a:lnTo>
                  <a:lnTo>
                    <a:pt x="15854" y="16"/>
                  </a:lnTo>
                  <a:lnTo>
                    <a:pt x="15921" y="18"/>
                  </a:lnTo>
                  <a:lnTo>
                    <a:pt x="15988" y="18"/>
                  </a:lnTo>
                  <a:lnTo>
                    <a:pt x="16054" y="17"/>
                  </a:lnTo>
                  <a:lnTo>
                    <a:pt x="16121" y="16"/>
                  </a:lnTo>
                  <a:lnTo>
                    <a:pt x="16188" y="16"/>
                  </a:lnTo>
                  <a:lnTo>
                    <a:pt x="16254" y="15"/>
                  </a:lnTo>
                  <a:lnTo>
                    <a:pt x="16321" y="13"/>
                  </a:lnTo>
                  <a:lnTo>
                    <a:pt x="16387" y="11"/>
                  </a:lnTo>
                  <a:lnTo>
                    <a:pt x="16454" y="10"/>
                  </a:lnTo>
                  <a:lnTo>
                    <a:pt x="16521" y="9"/>
                  </a:lnTo>
                  <a:lnTo>
                    <a:pt x="16587" y="9"/>
                  </a:lnTo>
                  <a:lnTo>
                    <a:pt x="16654" y="9"/>
                  </a:lnTo>
                  <a:lnTo>
                    <a:pt x="16721" y="10"/>
                  </a:lnTo>
                  <a:lnTo>
                    <a:pt x="16787" y="11"/>
                  </a:lnTo>
                  <a:lnTo>
                    <a:pt x="16854" y="12"/>
                  </a:lnTo>
                  <a:lnTo>
                    <a:pt x="16920" y="11"/>
                  </a:lnTo>
                  <a:lnTo>
                    <a:pt x="16987" y="10"/>
                  </a:lnTo>
                  <a:lnTo>
                    <a:pt x="17054" y="10"/>
                  </a:lnTo>
                  <a:lnTo>
                    <a:pt x="17120" y="10"/>
                  </a:lnTo>
                  <a:lnTo>
                    <a:pt x="17187" y="10"/>
                  </a:lnTo>
                  <a:lnTo>
                    <a:pt x="17254" y="10"/>
                  </a:lnTo>
                  <a:lnTo>
                    <a:pt x="17320" y="10"/>
                  </a:lnTo>
                  <a:lnTo>
                    <a:pt x="17387" y="10"/>
                  </a:lnTo>
                  <a:lnTo>
                    <a:pt x="17453" y="10"/>
                  </a:lnTo>
                  <a:lnTo>
                    <a:pt x="17520" y="10"/>
                  </a:lnTo>
                  <a:lnTo>
                    <a:pt x="17587" y="11"/>
                  </a:lnTo>
                  <a:lnTo>
                    <a:pt x="17653" y="11"/>
                  </a:lnTo>
                  <a:lnTo>
                    <a:pt x="17720" y="10"/>
                  </a:lnTo>
                  <a:lnTo>
                    <a:pt x="17787" y="9"/>
                  </a:lnTo>
                  <a:lnTo>
                    <a:pt x="17853" y="9"/>
                  </a:lnTo>
                  <a:lnTo>
                    <a:pt x="17920" y="9"/>
                  </a:lnTo>
                  <a:lnTo>
                    <a:pt x="17986" y="9"/>
                  </a:lnTo>
                  <a:lnTo>
                    <a:pt x="18053" y="10"/>
                  </a:lnTo>
                  <a:lnTo>
                    <a:pt x="18120" y="9"/>
                  </a:lnTo>
                  <a:lnTo>
                    <a:pt x="18186" y="8"/>
                  </a:lnTo>
                  <a:lnTo>
                    <a:pt x="18253" y="6"/>
                  </a:lnTo>
                  <a:lnTo>
                    <a:pt x="18320" y="7"/>
                  </a:lnTo>
                  <a:lnTo>
                    <a:pt x="18386" y="9"/>
                  </a:lnTo>
                  <a:lnTo>
                    <a:pt x="18453" y="14"/>
                  </a:lnTo>
                  <a:lnTo>
                    <a:pt x="18519" y="20"/>
                  </a:lnTo>
                  <a:lnTo>
                    <a:pt x="18586" y="21"/>
                  </a:lnTo>
                  <a:lnTo>
                    <a:pt x="18653" y="17"/>
                  </a:lnTo>
                  <a:lnTo>
                    <a:pt x="18719" y="12"/>
                  </a:lnTo>
                  <a:lnTo>
                    <a:pt x="18786" y="10"/>
                  </a:lnTo>
                  <a:lnTo>
                    <a:pt x="18853" y="10"/>
                  </a:lnTo>
                  <a:lnTo>
                    <a:pt x="18919" y="10"/>
                  </a:lnTo>
                  <a:lnTo>
                    <a:pt x="18986" y="10"/>
                  </a:lnTo>
                  <a:lnTo>
                    <a:pt x="19052" y="12"/>
                  </a:lnTo>
                  <a:lnTo>
                    <a:pt x="19119" y="14"/>
                  </a:lnTo>
                  <a:lnTo>
                    <a:pt x="19186" y="15"/>
                  </a:lnTo>
                  <a:lnTo>
                    <a:pt x="19252" y="14"/>
                  </a:lnTo>
                  <a:lnTo>
                    <a:pt x="19319" y="13"/>
                  </a:lnTo>
                  <a:lnTo>
                    <a:pt x="19386" y="13"/>
                  </a:lnTo>
                  <a:lnTo>
                    <a:pt x="19452" y="12"/>
                  </a:lnTo>
                  <a:lnTo>
                    <a:pt x="19519" y="13"/>
                  </a:lnTo>
                  <a:lnTo>
                    <a:pt x="19585" y="13"/>
                  </a:lnTo>
                  <a:lnTo>
                    <a:pt x="19652" y="12"/>
                  </a:lnTo>
                  <a:lnTo>
                    <a:pt x="19719" y="12"/>
                  </a:lnTo>
                  <a:lnTo>
                    <a:pt x="19785" y="12"/>
                  </a:lnTo>
                  <a:lnTo>
                    <a:pt x="19852" y="11"/>
                  </a:lnTo>
                  <a:lnTo>
                    <a:pt x="19919" y="12"/>
                  </a:lnTo>
                  <a:lnTo>
                    <a:pt x="19985" y="13"/>
                  </a:lnTo>
                  <a:lnTo>
                    <a:pt x="20052" y="14"/>
                  </a:lnTo>
                  <a:lnTo>
                    <a:pt x="20118" y="14"/>
                  </a:lnTo>
                  <a:lnTo>
                    <a:pt x="20185" y="14"/>
                  </a:lnTo>
                  <a:lnTo>
                    <a:pt x="20252" y="13"/>
                  </a:lnTo>
                  <a:lnTo>
                    <a:pt x="20318" y="12"/>
                  </a:lnTo>
                  <a:lnTo>
                    <a:pt x="20385" y="12"/>
                  </a:lnTo>
                  <a:lnTo>
                    <a:pt x="20452" y="13"/>
                  </a:lnTo>
                  <a:lnTo>
                    <a:pt x="20518" y="14"/>
                  </a:lnTo>
                  <a:lnTo>
                    <a:pt x="20585" y="15"/>
                  </a:lnTo>
                  <a:lnTo>
                    <a:pt x="20651" y="15"/>
                  </a:lnTo>
                  <a:lnTo>
                    <a:pt x="20718" y="16"/>
                  </a:lnTo>
                  <a:lnTo>
                    <a:pt x="20785" y="17"/>
                  </a:lnTo>
                  <a:lnTo>
                    <a:pt x="20851" y="17"/>
                  </a:lnTo>
                  <a:lnTo>
                    <a:pt x="20918" y="16"/>
                  </a:lnTo>
                  <a:lnTo>
                    <a:pt x="20985" y="15"/>
                  </a:lnTo>
                  <a:lnTo>
                    <a:pt x="21051" y="14"/>
                  </a:lnTo>
                  <a:lnTo>
                    <a:pt x="21118" y="13"/>
                  </a:lnTo>
                  <a:lnTo>
                    <a:pt x="21184" y="13"/>
                  </a:lnTo>
                  <a:lnTo>
                    <a:pt x="21251" y="12"/>
                  </a:lnTo>
                  <a:lnTo>
                    <a:pt x="21318" y="11"/>
                  </a:lnTo>
                  <a:lnTo>
                    <a:pt x="21384" y="11"/>
                  </a:lnTo>
                  <a:lnTo>
                    <a:pt x="21451" y="12"/>
                  </a:lnTo>
                  <a:lnTo>
                    <a:pt x="21518" y="13"/>
                  </a:lnTo>
                  <a:lnTo>
                    <a:pt x="21584" y="14"/>
                  </a:lnTo>
                  <a:lnTo>
                    <a:pt x="21651" y="15"/>
                  </a:lnTo>
                  <a:lnTo>
                    <a:pt x="21717" y="16"/>
                  </a:lnTo>
                  <a:lnTo>
                    <a:pt x="21784" y="19"/>
                  </a:lnTo>
                  <a:lnTo>
                    <a:pt x="21851" y="21"/>
                  </a:lnTo>
                  <a:lnTo>
                    <a:pt x="21917" y="23"/>
                  </a:lnTo>
                  <a:lnTo>
                    <a:pt x="21984" y="24"/>
                  </a:lnTo>
                  <a:lnTo>
                    <a:pt x="22051" y="24"/>
                  </a:lnTo>
                  <a:lnTo>
                    <a:pt x="22117" y="23"/>
                  </a:lnTo>
                  <a:lnTo>
                    <a:pt x="22184" y="23"/>
                  </a:lnTo>
                  <a:lnTo>
                    <a:pt x="22250" y="25"/>
                  </a:lnTo>
                  <a:lnTo>
                    <a:pt x="22317" y="27"/>
                  </a:lnTo>
                  <a:lnTo>
                    <a:pt x="22384" y="27"/>
                  </a:lnTo>
                  <a:lnTo>
                    <a:pt x="22450" y="25"/>
                  </a:lnTo>
                  <a:lnTo>
                    <a:pt x="22517" y="23"/>
                  </a:lnTo>
                  <a:lnTo>
                    <a:pt x="22584" y="21"/>
                  </a:lnTo>
                  <a:lnTo>
                    <a:pt x="22650" y="19"/>
                  </a:lnTo>
                  <a:lnTo>
                    <a:pt x="22717" y="17"/>
                  </a:lnTo>
                  <a:lnTo>
                    <a:pt x="22783" y="13"/>
                  </a:lnTo>
                  <a:lnTo>
                    <a:pt x="22850" y="10"/>
                  </a:lnTo>
                  <a:lnTo>
                    <a:pt x="22917" y="8"/>
                  </a:lnTo>
                  <a:lnTo>
                    <a:pt x="22983" y="6"/>
                  </a:lnTo>
                  <a:lnTo>
                    <a:pt x="23050" y="5"/>
                  </a:lnTo>
                  <a:lnTo>
                    <a:pt x="23117" y="4"/>
                  </a:lnTo>
                  <a:lnTo>
                    <a:pt x="23183" y="4"/>
                  </a:lnTo>
                  <a:lnTo>
                    <a:pt x="23250" y="4"/>
                  </a:lnTo>
                  <a:lnTo>
                    <a:pt x="23316" y="3"/>
                  </a:lnTo>
                  <a:lnTo>
                    <a:pt x="23383" y="2"/>
                  </a:lnTo>
                  <a:lnTo>
                    <a:pt x="23450" y="2"/>
                  </a:lnTo>
                  <a:lnTo>
                    <a:pt x="23516" y="3"/>
                  </a:lnTo>
                  <a:lnTo>
                    <a:pt x="23583" y="3"/>
                  </a:lnTo>
                  <a:lnTo>
                    <a:pt x="23650" y="2"/>
                  </a:lnTo>
                  <a:lnTo>
                    <a:pt x="23716" y="2"/>
                  </a:lnTo>
                  <a:lnTo>
                    <a:pt x="23783" y="2"/>
                  </a:lnTo>
                  <a:lnTo>
                    <a:pt x="23849" y="2"/>
                  </a:lnTo>
                  <a:lnTo>
                    <a:pt x="23916" y="2"/>
                  </a:lnTo>
                  <a:lnTo>
                    <a:pt x="23983" y="2"/>
                  </a:lnTo>
                  <a:lnTo>
                    <a:pt x="24049" y="2"/>
                  </a:lnTo>
                  <a:lnTo>
                    <a:pt x="24116" y="2"/>
                  </a:lnTo>
                  <a:lnTo>
                    <a:pt x="24183" y="2"/>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177"/>
            <p:cNvSpPr>
              <a:spLocks/>
            </p:cNvSpPr>
            <p:nvPr/>
          </p:nvSpPr>
          <p:spPr bwMode="auto">
            <a:xfrm>
              <a:off x="3431401" y="2395538"/>
              <a:ext cx="209550" cy="1677988"/>
            </a:xfrm>
            <a:custGeom>
              <a:avLst/>
              <a:gdLst>
                <a:gd name="T0" fmla="*/ 0 w 132"/>
                <a:gd name="T1" fmla="*/ 1057 h 1057"/>
                <a:gd name="T2" fmla="*/ 1 w 132"/>
                <a:gd name="T3" fmla="*/ 1055 h 1057"/>
                <a:gd name="T4" fmla="*/ 8 w 132"/>
                <a:gd name="T5" fmla="*/ 992 h 1057"/>
                <a:gd name="T6" fmla="*/ 16 w 132"/>
                <a:gd name="T7" fmla="*/ 791 h 1057"/>
                <a:gd name="T8" fmla="*/ 24 w 132"/>
                <a:gd name="T9" fmla="*/ 455 h 1057"/>
                <a:gd name="T10" fmla="*/ 32 w 132"/>
                <a:gd name="T11" fmla="*/ 138 h 1057"/>
                <a:gd name="T12" fmla="*/ 39 w 132"/>
                <a:gd name="T13" fmla="*/ 0 h 1057"/>
                <a:gd name="T14" fmla="*/ 47 w 132"/>
                <a:gd name="T15" fmla="*/ 62 h 1057"/>
                <a:gd name="T16" fmla="*/ 55 w 132"/>
                <a:gd name="T17" fmla="*/ 240 h 1057"/>
                <a:gd name="T18" fmla="*/ 62 w 132"/>
                <a:gd name="T19" fmla="*/ 449 h 1057"/>
                <a:gd name="T20" fmla="*/ 70 w 132"/>
                <a:gd name="T21" fmla="*/ 648 h 1057"/>
                <a:gd name="T22" fmla="*/ 78 w 132"/>
                <a:gd name="T23" fmla="*/ 812 h 1057"/>
                <a:gd name="T24" fmla="*/ 85 w 132"/>
                <a:gd name="T25" fmla="*/ 921 h 1057"/>
                <a:gd name="T26" fmla="*/ 93 w 132"/>
                <a:gd name="T27" fmla="*/ 979 h 1057"/>
                <a:gd name="T28" fmla="*/ 101 w 132"/>
                <a:gd name="T29" fmla="*/ 1009 h 1057"/>
                <a:gd name="T30" fmla="*/ 109 w 132"/>
                <a:gd name="T31" fmla="*/ 1027 h 1057"/>
                <a:gd name="T32" fmla="*/ 116 w 132"/>
                <a:gd name="T33" fmla="*/ 1038 h 1057"/>
                <a:gd name="T34" fmla="*/ 124 w 132"/>
                <a:gd name="T35" fmla="*/ 1045 h 1057"/>
                <a:gd name="T36" fmla="*/ 132 w 132"/>
                <a:gd name="T37" fmla="*/ 1049 h 1057"/>
                <a:gd name="T38" fmla="*/ 132 w 132"/>
                <a:gd name="T39" fmla="*/ 1057 h 1057"/>
                <a:gd name="T40" fmla="*/ 0 w 132"/>
                <a:gd name="T41" fmla="*/ 1057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2" h="1057">
                  <a:moveTo>
                    <a:pt x="0" y="1057"/>
                  </a:moveTo>
                  <a:lnTo>
                    <a:pt x="1" y="1055"/>
                  </a:lnTo>
                  <a:lnTo>
                    <a:pt x="8" y="992"/>
                  </a:lnTo>
                  <a:lnTo>
                    <a:pt x="16" y="791"/>
                  </a:lnTo>
                  <a:lnTo>
                    <a:pt x="24" y="455"/>
                  </a:lnTo>
                  <a:lnTo>
                    <a:pt x="32" y="138"/>
                  </a:lnTo>
                  <a:lnTo>
                    <a:pt x="39" y="0"/>
                  </a:lnTo>
                  <a:lnTo>
                    <a:pt x="47" y="62"/>
                  </a:lnTo>
                  <a:lnTo>
                    <a:pt x="55" y="240"/>
                  </a:lnTo>
                  <a:lnTo>
                    <a:pt x="62" y="449"/>
                  </a:lnTo>
                  <a:lnTo>
                    <a:pt x="70" y="648"/>
                  </a:lnTo>
                  <a:lnTo>
                    <a:pt x="78" y="812"/>
                  </a:lnTo>
                  <a:lnTo>
                    <a:pt x="85" y="921"/>
                  </a:lnTo>
                  <a:lnTo>
                    <a:pt x="93" y="979"/>
                  </a:lnTo>
                  <a:lnTo>
                    <a:pt x="101" y="1009"/>
                  </a:lnTo>
                  <a:lnTo>
                    <a:pt x="109" y="1027"/>
                  </a:lnTo>
                  <a:lnTo>
                    <a:pt x="116" y="1038"/>
                  </a:lnTo>
                  <a:lnTo>
                    <a:pt x="124" y="1045"/>
                  </a:lnTo>
                  <a:lnTo>
                    <a:pt x="132" y="1049"/>
                  </a:lnTo>
                  <a:lnTo>
                    <a:pt x="132" y="1057"/>
                  </a:lnTo>
                  <a:lnTo>
                    <a:pt x="0" y="1057"/>
                  </a:lnTo>
                  <a:close/>
                </a:path>
              </a:pathLst>
            </a:custGeom>
            <a:solidFill>
              <a:srgbClr val="0000C8"/>
            </a:solidFill>
            <a:ln w="0">
              <a:solidFill>
                <a:srgbClr val="0000C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Line 178"/>
            <p:cNvSpPr>
              <a:spLocks noChangeShapeType="1"/>
            </p:cNvSpPr>
            <p:nvPr/>
          </p:nvSpPr>
          <p:spPr bwMode="auto">
            <a:xfrm>
              <a:off x="3420289" y="4073526"/>
              <a:ext cx="220662"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79"/>
            <p:cNvSpPr>
              <a:spLocks noChangeArrowheads="1"/>
            </p:cNvSpPr>
            <p:nvPr/>
          </p:nvSpPr>
          <p:spPr bwMode="auto">
            <a:xfrm>
              <a:off x="3388967" y="2245670"/>
              <a:ext cx="6858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4.33</a:t>
              </a:r>
              <a:endParaRPr kumimoji="0" lang="en-US" sz="1800" b="0" i="0" u="none" strike="noStrike" cap="none" normalizeH="0" baseline="0" dirty="0" smtClean="0">
                <a:ln>
                  <a:noFill/>
                </a:ln>
                <a:solidFill>
                  <a:schemeClr val="tx1"/>
                </a:solidFill>
                <a:effectLst/>
                <a:latin typeface="Arial" pitchFamily="34" charset="0"/>
              </a:endParaRPr>
            </a:p>
          </p:txBody>
        </p:sp>
        <p:sp>
          <p:nvSpPr>
            <p:cNvPr id="150" name="Line 197"/>
            <p:cNvSpPr>
              <a:spLocks noChangeShapeType="1"/>
            </p:cNvSpPr>
            <p:nvPr/>
          </p:nvSpPr>
          <p:spPr bwMode="auto">
            <a:xfrm>
              <a:off x="2243951" y="6265863"/>
              <a:ext cx="44211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198"/>
            <p:cNvSpPr>
              <a:spLocks noChangeShapeType="1"/>
            </p:cNvSpPr>
            <p:nvPr/>
          </p:nvSpPr>
          <p:spPr bwMode="auto">
            <a:xfrm>
              <a:off x="2383651" y="6265863"/>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199"/>
            <p:cNvSpPr>
              <a:spLocks noChangeShapeType="1"/>
            </p:cNvSpPr>
            <p:nvPr/>
          </p:nvSpPr>
          <p:spPr bwMode="auto">
            <a:xfrm>
              <a:off x="2529701" y="6265863"/>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Line 200"/>
            <p:cNvSpPr>
              <a:spLocks noChangeShapeType="1"/>
            </p:cNvSpPr>
            <p:nvPr/>
          </p:nvSpPr>
          <p:spPr bwMode="auto">
            <a:xfrm>
              <a:off x="2677339" y="6265863"/>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Line 201"/>
            <p:cNvSpPr>
              <a:spLocks noChangeShapeType="1"/>
            </p:cNvSpPr>
            <p:nvPr/>
          </p:nvSpPr>
          <p:spPr bwMode="auto">
            <a:xfrm>
              <a:off x="2823389" y="6265863"/>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Line 202"/>
            <p:cNvSpPr>
              <a:spLocks noChangeShapeType="1"/>
            </p:cNvSpPr>
            <p:nvPr/>
          </p:nvSpPr>
          <p:spPr bwMode="auto">
            <a:xfrm>
              <a:off x="2971026" y="6265863"/>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Line 203"/>
            <p:cNvSpPr>
              <a:spLocks noChangeShapeType="1"/>
            </p:cNvSpPr>
            <p:nvPr/>
          </p:nvSpPr>
          <p:spPr bwMode="auto">
            <a:xfrm>
              <a:off x="3117076" y="6265863"/>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204"/>
            <p:cNvSpPr>
              <a:spLocks noChangeShapeType="1"/>
            </p:cNvSpPr>
            <p:nvPr/>
          </p:nvSpPr>
          <p:spPr bwMode="auto">
            <a:xfrm>
              <a:off x="3264714" y="6265863"/>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205"/>
            <p:cNvSpPr>
              <a:spLocks noChangeShapeType="1"/>
            </p:cNvSpPr>
            <p:nvPr/>
          </p:nvSpPr>
          <p:spPr bwMode="auto">
            <a:xfrm>
              <a:off x="3410764" y="6265863"/>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Line 206"/>
            <p:cNvSpPr>
              <a:spLocks noChangeShapeType="1"/>
            </p:cNvSpPr>
            <p:nvPr/>
          </p:nvSpPr>
          <p:spPr bwMode="auto">
            <a:xfrm>
              <a:off x="3556814" y="6265863"/>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207"/>
            <p:cNvSpPr>
              <a:spLocks noChangeShapeType="1"/>
            </p:cNvSpPr>
            <p:nvPr/>
          </p:nvSpPr>
          <p:spPr bwMode="auto">
            <a:xfrm>
              <a:off x="3704451" y="6265863"/>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208"/>
            <p:cNvSpPr>
              <a:spLocks noChangeShapeType="1"/>
            </p:cNvSpPr>
            <p:nvPr/>
          </p:nvSpPr>
          <p:spPr bwMode="auto">
            <a:xfrm>
              <a:off x="3850501" y="6265863"/>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209"/>
            <p:cNvSpPr>
              <a:spLocks noChangeShapeType="1"/>
            </p:cNvSpPr>
            <p:nvPr/>
          </p:nvSpPr>
          <p:spPr bwMode="auto">
            <a:xfrm>
              <a:off x="3998139" y="6265863"/>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210"/>
            <p:cNvSpPr>
              <a:spLocks noChangeShapeType="1"/>
            </p:cNvSpPr>
            <p:nvPr/>
          </p:nvSpPr>
          <p:spPr bwMode="auto">
            <a:xfrm>
              <a:off x="4144189" y="6265863"/>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211"/>
            <p:cNvSpPr>
              <a:spLocks noChangeShapeType="1"/>
            </p:cNvSpPr>
            <p:nvPr/>
          </p:nvSpPr>
          <p:spPr bwMode="auto">
            <a:xfrm>
              <a:off x="4290239" y="6265863"/>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212"/>
            <p:cNvSpPr>
              <a:spLocks noChangeShapeType="1"/>
            </p:cNvSpPr>
            <p:nvPr/>
          </p:nvSpPr>
          <p:spPr bwMode="auto">
            <a:xfrm>
              <a:off x="4437876" y="6265863"/>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Line 213"/>
            <p:cNvSpPr>
              <a:spLocks noChangeShapeType="1"/>
            </p:cNvSpPr>
            <p:nvPr/>
          </p:nvSpPr>
          <p:spPr bwMode="auto">
            <a:xfrm>
              <a:off x="4583926" y="6265863"/>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214"/>
            <p:cNvSpPr>
              <a:spLocks noChangeShapeType="1"/>
            </p:cNvSpPr>
            <p:nvPr/>
          </p:nvSpPr>
          <p:spPr bwMode="auto">
            <a:xfrm>
              <a:off x="4731564" y="6265863"/>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215"/>
            <p:cNvSpPr>
              <a:spLocks noChangeShapeType="1"/>
            </p:cNvSpPr>
            <p:nvPr/>
          </p:nvSpPr>
          <p:spPr bwMode="auto">
            <a:xfrm>
              <a:off x="4877614" y="6265863"/>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216"/>
            <p:cNvSpPr>
              <a:spLocks noChangeShapeType="1"/>
            </p:cNvSpPr>
            <p:nvPr/>
          </p:nvSpPr>
          <p:spPr bwMode="auto">
            <a:xfrm>
              <a:off x="5025251" y="6265863"/>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217"/>
            <p:cNvSpPr>
              <a:spLocks noChangeShapeType="1"/>
            </p:cNvSpPr>
            <p:nvPr/>
          </p:nvSpPr>
          <p:spPr bwMode="auto">
            <a:xfrm>
              <a:off x="5171301" y="6265863"/>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218"/>
            <p:cNvSpPr>
              <a:spLocks noChangeShapeType="1"/>
            </p:cNvSpPr>
            <p:nvPr/>
          </p:nvSpPr>
          <p:spPr bwMode="auto">
            <a:xfrm>
              <a:off x="5317351" y="6265863"/>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Line 219"/>
            <p:cNvSpPr>
              <a:spLocks noChangeShapeType="1"/>
            </p:cNvSpPr>
            <p:nvPr/>
          </p:nvSpPr>
          <p:spPr bwMode="auto">
            <a:xfrm>
              <a:off x="5464989" y="6265863"/>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220"/>
            <p:cNvSpPr>
              <a:spLocks noChangeShapeType="1"/>
            </p:cNvSpPr>
            <p:nvPr/>
          </p:nvSpPr>
          <p:spPr bwMode="auto">
            <a:xfrm>
              <a:off x="5611039" y="6265863"/>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Line 221"/>
            <p:cNvSpPr>
              <a:spLocks noChangeShapeType="1"/>
            </p:cNvSpPr>
            <p:nvPr/>
          </p:nvSpPr>
          <p:spPr bwMode="auto">
            <a:xfrm>
              <a:off x="5758676" y="6265863"/>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222"/>
            <p:cNvSpPr>
              <a:spLocks noChangeShapeType="1"/>
            </p:cNvSpPr>
            <p:nvPr/>
          </p:nvSpPr>
          <p:spPr bwMode="auto">
            <a:xfrm>
              <a:off x="5904726" y="6265863"/>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223"/>
            <p:cNvSpPr>
              <a:spLocks noChangeShapeType="1"/>
            </p:cNvSpPr>
            <p:nvPr/>
          </p:nvSpPr>
          <p:spPr bwMode="auto">
            <a:xfrm>
              <a:off x="6050776" y="6265863"/>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224"/>
            <p:cNvSpPr>
              <a:spLocks noChangeShapeType="1"/>
            </p:cNvSpPr>
            <p:nvPr/>
          </p:nvSpPr>
          <p:spPr bwMode="auto">
            <a:xfrm>
              <a:off x="6198414" y="6265863"/>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Line 225"/>
            <p:cNvSpPr>
              <a:spLocks noChangeShapeType="1"/>
            </p:cNvSpPr>
            <p:nvPr/>
          </p:nvSpPr>
          <p:spPr bwMode="auto">
            <a:xfrm>
              <a:off x="6344464" y="6265863"/>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226"/>
            <p:cNvSpPr>
              <a:spLocks noChangeShapeType="1"/>
            </p:cNvSpPr>
            <p:nvPr/>
          </p:nvSpPr>
          <p:spPr bwMode="auto">
            <a:xfrm>
              <a:off x="6492101" y="6265863"/>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227"/>
            <p:cNvSpPr>
              <a:spLocks noChangeShapeType="1"/>
            </p:cNvSpPr>
            <p:nvPr/>
          </p:nvSpPr>
          <p:spPr bwMode="auto">
            <a:xfrm>
              <a:off x="6638151" y="6265863"/>
              <a:ext cx="0" cy="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Line 228"/>
            <p:cNvSpPr>
              <a:spLocks noChangeShapeType="1"/>
            </p:cNvSpPr>
            <p:nvPr/>
          </p:nvSpPr>
          <p:spPr bwMode="auto">
            <a:xfrm>
              <a:off x="2529701" y="6265863"/>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Line 229"/>
            <p:cNvSpPr>
              <a:spLocks noChangeShapeType="1"/>
            </p:cNvSpPr>
            <p:nvPr/>
          </p:nvSpPr>
          <p:spPr bwMode="auto">
            <a:xfrm>
              <a:off x="2823389" y="6265863"/>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Line 230"/>
            <p:cNvSpPr>
              <a:spLocks noChangeShapeType="1"/>
            </p:cNvSpPr>
            <p:nvPr/>
          </p:nvSpPr>
          <p:spPr bwMode="auto">
            <a:xfrm>
              <a:off x="3117076" y="6265863"/>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Line 231"/>
            <p:cNvSpPr>
              <a:spLocks noChangeShapeType="1"/>
            </p:cNvSpPr>
            <p:nvPr/>
          </p:nvSpPr>
          <p:spPr bwMode="auto">
            <a:xfrm>
              <a:off x="3410764" y="6265863"/>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Line 232"/>
            <p:cNvSpPr>
              <a:spLocks noChangeShapeType="1"/>
            </p:cNvSpPr>
            <p:nvPr/>
          </p:nvSpPr>
          <p:spPr bwMode="auto">
            <a:xfrm>
              <a:off x="3704451" y="6265863"/>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Line 233"/>
            <p:cNvSpPr>
              <a:spLocks noChangeShapeType="1"/>
            </p:cNvSpPr>
            <p:nvPr/>
          </p:nvSpPr>
          <p:spPr bwMode="auto">
            <a:xfrm>
              <a:off x="3998139" y="6265863"/>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Line 234"/>
            <p:cNvSpPr>
              <a:spLocks noChangeShapeType="1"/>
            </p:cNvSpPr>
            <p:nvPr/>
          </p:nvSpPr>
          <p:spPr bwMode="auto">
            <a:xfrm>
              <a:off x="4290239" y="6265863"/>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Line 235"/>
            <p:cNvSpPr>
              <a:spLocks noChangeShapeType="1"/>
            </p:cNvSpPr>
            <p:nvPr/>
          </p:nvSpPr>
          <p:spPr bwMode="auto">
            <a:xfrm>
              <a:off x="4583926" y="6265863"/>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Line 236"/>
            <p:cNvSpPr>
              <a:spLocks noChangeShapeType="1"/>
            </p:cNvSpPr>
            <p:nvPr/>
          </p:nvSpPr>
          <p:spPr bwMode="auto">
            <a:xfrm>
              <a:off x="4877614" y="6265863"/>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Line 237"/>
            <p:cNvSpPr>
              <a:spLocks noChangeShapeType="1"/>
            </p:cNvSpPr>
            <p:nvPr/>
          </p:nvSpPr>
          <p:spPr bwMode="auto">
            <a:xfrm>
              <a:off x="5171301" y="6265863"/>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Line 238"/>
            <p:cNvSpPr>
              <a:spLocks noChangeShapeType="1"/>
            </p:cNvSpPr>
            <p:nvPr/>
          </p:nvSpPr>
          <p:spPr bwMode="auto">
            <a:xfrm>
              <a:off x="5464989" y="6265863"/>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Line 239"/>
            <p:cNvSpPr>
              <a:spLocks noChangeShapeType="1"/>
            </p:cNvSpPr>
            <p:nvPr/>
          </p:nvSpPr>
          <p:spPr bwMode="auto">
            <a:xfrm>
              <a:off x="5758676" y="6265863"/>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Line 240"/>
            <p:cNvSpPr>
              <a:spLocks noChangeShapeType="1"/>
            </p:cNvSpPr>
            <p:nvPr/>
          </p:nvSpPr>
          <p:spPr bwMode="auto">
            <a:xfrm>
              <a:off x="6050776" y="6265863"/>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Line 241"/>
            <p:cNvSpPr>
              <a:spLocks noChangeShapeType="1"/>
            </p:cNvSpPr>
            <p:nvPr/>
          </p:nvSpPr>
          <p:spPr bwMode="auto">
            <a:xfrm>
              <a:off x="6344464" y="6265863"/>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Line 242"/>
            <p:cNvSpPr>
              <a:spLocks noChangeShapeType="1"/>
            </p:cNvSpPr>
            <p:nvPr/>
          </p:nvSpPr>
          <p:spPr bwMode="auto">
            <a:xfrm>
              <a:off x="6638151" y="6265863"/>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Rectangle 244"/>
            <p:cNvSpPr>
              <a:spLocks noChangeArrowheads="1"/>
            </p:cNvSpPr>
            <p:nvPr/>
          </p:nvSpPr>
          <p:spPr bwMode="auto">
            <a:xfrm>
              <a:off x="2779625" y="6278563"/>
              <a:ext cx="3048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2</a:t>
              </a:r>
              <a:endParaRPr kumimoji="0" lang="en-US" sz="1800" b="0" i="0" u="none" strike="noStrike" cap="none" normalizeH="0" baseline="0" dirty="0" smtClean="0">
                <a:ln>
                  <a:noFill/>
                </a:ln>
                <a:solidFill>
                  <a:schemeClr val="tx1"/>
                </a:solidFill>
                <a:effectLst/>
                <a:latin typeface="Arial" pitchFamily="34" charset="0"/>
              </a:endParaRPr>
            </a:p>
          </p:txBody>
        </p:sp>
        <p:sp>
          <p:nvSpPr>
            <p:cNvPr id="197" name="Rectangle 246"/>
            <p:cNvSpPr>
              <a:spLocks noChangeArrowheads="1"/>
            </p:cNvSpPr>
            <p:nvPr/>
          </p:nvSpPr>
          <p:spPr bwMode="auto">
            <a:xfrm>
              <a:off x="3367000" y="6278563"/>
              <a:ext cx="3048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4</a:t>
              </a:r>
              <a:endParaRPr kumimoji="0" lang="en-US" sz="1800" b="0" i="0" u="none" strike="noStrike" cap="none" normalizeH="0" baseline="0" dirty="0" smtClean="0">
                <a:ln>
                  <a:noFill/>
                </a:ln>
                <a:solidFill>
                  <a:schemeClr val="tx1"/>
                </a:solidFill>
                <a:effectLst/>
                <a:latin typeface="Arial" pitchFamily="34" charset="0"/>
              </a:endParaRPr>
            </a:p>
          </p:txBody>
        </p:sp>
        <p:sp>
          <p:nvSpPr>
            <p:cNvPr id="198" name="Rectangle 248"/>
            <p:cNvSpPr>
              <a:spLocks noChangeArrowheads="1"/>
            </p:cNvSpPr>
            <p:nvPr/>
          </p:nvSpPr>
          <p:spPr bwMode="auto">
            <a:xfrm>
              <a:off x="3963428" y="6278563"/>
              <a:ext cx="3048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6</a:t>
              </a:r>
              <a:endParaRPr kumimoji="0" lang="en-US" sz="1800" b="0" i="0" u="none" strike="noStrike" cap="none" normalizeH="0" baseline="0" dirty="0" smtClean="0">
                <a:ln>
                  <a:noFill/>
                </a:ln>
                <a:solidFill>
                  <a:schemeClr val="tx1"/>
                </a:solidFill>
                <a:effectLst/>
                <a:latin typeface="Arial" pitchFamily="34" charset="0"/>
              </a:endParaRPr>
            </a:p>
          </p:txBody>
        </p:sp>
        <p:sp>
          <p:nvSpPr>
            <p:cNvPr id="199" name="Rectangle 250"/>
            <p:cNvSpPr>
              <a:spLocks noChangeArrowheads="1"/>
            </p:cNvSpPr>
            <p:nvPr/>
          </p:nvSpPr>
          <p:spPr bwMode="auto">
            <a:xfrm>
              <a:off x="4549215" y="6278563"/>
              <a:ext cx="3048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8</a:t>
              </a:r>
              <a:endParaRPr kumimoji="0" lang="en-US" sz="1800" b="0" i="0" u="none" strike="noStrike" cap="none" normalizeH="0" baseline="0" dirty="0" smtClean="0">
                <a:ln>
                  <a:noFill/>
                </a:ln>
                <a:solidFill>
                  <a:schemeClr val="tx1"/>
                </a:solidFill>
                <a:effectLst/>
                <a:latin typeface="Arial" pitchFamily="34" charset="0"/>
              </a:endParaRPr>
            </a:p>
          </p:txBody>
        </p:sp>
        <p:sp>
          <p:nvSpPr>
            <p:cNvPr id="200" name="Rectangle 252"/>
            <p:cNvSpPr>
              <a:spLocks noChangeArrowheads="1"/>
            </p:cNvSpPr>
            <p:nvPr/>
          </p:nvSpPr>
          <p:spPr bwMode="auto">
            <a:xfrm>
              <a:off x="5090252" y="6278563"/>
              <a:ext cx="4699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10</a:t>
              </a:r>
              <a:endParaRPr kumimoji="0" lang="en-US" sz="1800" b="0" i="0" u="none" strike="noStrike" cap="none" normalizeH="0" baseline="0" dirty="0" smtClean="0">
                <a:ln>
                  <a:noFill/>
                </a:ln>
                <a:solidFill>
                  <a:schemeClr val="tx1"/>
                </a:solidFill>
                <a:effectLst/>
                <a:latin typeface="Arial" pitchFamily="34" charset="0"/>
              </a:endParaRPr>
            </a:p>
          </p:txBody>
        </p:sp>
        <p:sp>
          <p:nvSpPr>
            <p:cNvPr id="201" name="Rectangle 254"/>
            <p:cNvSpPr>
              <a:spLocks noChangeArrowheads="1"/>
            </p:cNvSpPr>
            <p:nvPr/>
          </p:nvSpPr>
          <p:spPr bwMode="auto">
            <a:xfrm>
              <a:off x="5686680" y="6278563"/>
              <a:ext cx="4699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12</a:t>
              </a:r>
              <a:endParaRPr kumimoji="0" lang="en-US" sz="1800" b="0" i="0" u="none" strike="noStrike" cap="none" normalizeH="0" baseline="0" dirty="0" smtClean="0">
                <a:ln>
                  <a:noFill/>
                </a:ln>
                <a:solidFill>
                  <a:schemeClr val="tx1"/>
                </a:solidFill>
                <a:effectLst/>
                <a:latin typeface="Arial" pitchFamily="34" charset="0"/>
              </a:endParaRPr>
            </a:p>
          </p:txBody>
        </p:sp>
        <p:sp>
          <p:nvSpPr>
            <p:cNvPr id="202" name="Rectangle 256"/>
            <p:cNvSpPr>
              <a:spLocks noChangeArrowheads="1"/>
            </p:cNvSpPr>
            <p:nvPr/>
          </p:nvSpPr>
          <p:spPr bwMode="auto">
            <a:xfrm>
              <a:off x="6272468" y="6278563"/>
              <a:ext cx="4699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14</a:t>
              </a:r>
              <a:endParaRPr kumimoji="0" lang="en-US" sz="1800" b="0" i="0" u="none" strike="noStrike" cap="none" normalizeH="0" baseline="0" dirty="0" smtClean="0">
                <a:ln>
                  <a:noFill/>
                </a:ln>
                <a:solidFill>
                  <a:schemeClr val="tx1"/>
                </a:solidFill>
                <a:effectLst/>
                <a:latin typeface="Arial" pitchFamily="34" charset="0"/>
              </a:endParaRPr>
            </a:p>
          </p:txBody>
        </p:sp>
        <p:sp>
          <p:nvSpPr>
            <p:cNvPr id="203" name="Rectangle 258"/>
            <p:cNvSpPr>
              <a:spLocks noChangeArrowheads="1"/>
            </p:cNvSpPr>
            <p:nvPr/>
          </p:nvSpPr>
          <p:spPr bwMode="auto">
            <a:xfrm>
              <a:off x="3693339" y="6405563"/>
              <a:ext cx="15240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rPr>
                <a:t>Time, min</a:t>
              </a:r>
              <a:endParaRPr kumimoji="0" lang="en-US" sz="1800" b="0" i="0" u="none" strike="noStrike" cap="none" normalizeH="0" baseline="0" smtClean="0">
                <a:ln>
                  <a:noFill/>
                </a:ln>
                <a:solidFill>
                  <a:schemeClr val="tx1"/>
                </a:solidFill>
                <a:effectLst/>
                <a:latin typeface="Arial" pitchFamily="34" charset="0"/>
              </a:endParaRPr>
            </a:p>
          </p:txBody>
        </p:sp>
        <p:sp>
          <p:nvSpPr>
            <p:cNvPr id="204" name="Line 259"/>
            <p:cNvSpPr>
              <a:spLocks noChangeShapeType="1"/>
            </p:cNvSpPr>
            <p:nvPr/>
          </p:nvSpPr>
          <p:spPr bwMode="auto">
            <a:xfrm flipV="1">
              <a:off x="2243951" y="4657725"/>
              <a:ext cx="0" cy="160813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Line 260"/>
            <p:cNvSpPr>
              <a:spLocks noChangeShapeType="1"/>
            </p:cNvSpPr>
            <p:nvPr/>
          </p:nvSpPr>
          <p:spPr bwMode="auto">
            <a:xfrm flipH="1">
              <a:off x="2234426" y="6265863"/>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 name="Line 261"/>
            <p:cNvSpPr>
              <a:spLocks noChangeShapeType="1"/>
            </p:cNvSpPr>
            <p:nvPr/>
          </p:nvSpPr>
          <p:spPr bwMode="auto">
            <a:xfrm flipH="1">
              <a:off x="2234426" y="6105525"/>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Line 262"/>
            <p:cNvSpPr>
              <a:spLocks noChangeShapeType="1"/>
            </p:cNvSpPr>
            <p:nvPr/>
          </p:nvSpPr>
          <p:spPr bwMode="auto">
            <a:xfrm flipH="1">
              <a:off x="2234426" y="5945188"/>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Line 263"/>
            <p:cNvSpPr>
              <a:spLocks noChangeShapeType="1"/>
            </p:cNvSpPr>
            <p:nvPr/>
          </p:nvSpPr>
          <p:spPr bwMode="auto">
            <a:xfrm flipH="1">
              <a:off x="2234426" y="5786438"/>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Line 264"/>
            <p:cNvSpPr>
              <a:spLocks noChangeShapeType="1"/>
            </p:cNvSpPr>
            <p:nvPr/>
          </p:nvSpPr>
          <p:spPr bwMode="auto">
            <a:xfrm flipH="1">
              <a:off x="2234426" y="5626100"/>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Line 265"/>
            <p:cNvSpPr>
              <a:spLocks noChangeShapeType="1"/>
            </p:cNvSpPr>
            <p:nvPr/>
          </p:nvSpPr>
          <p:spPr bwMode="auto">
            <a:xfrm flipH="1">
              <a:off x="2234426" y="5465763"/>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Line 266"/>
            <p:cNvSpPr>
              <a:spLocks noChangeShapeType="1"/>
            </p:cNvSpPr>
            <p:nvPr/>
          </p:nvSpPr>
          <p:spPr bwMode="auto">
            <a:xfrm flipH="1">
              <a:off x="2234426" y="5307013"/>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Line 267"/>
            <p:cNvSpPr>
              <a:spLocks noChangeShapeType="1"/>
            </p:cNvSpPr>
            <p:nvPr/>
          </p:nvSpPr>
          <p:spPr bwMode="auto">
            <a:xfrm flipH="1">
              <a:off x="2234426" y="5146675"/>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Line 268"/>
            <p:cNvSpPr>
              <a:spLocks noChangeShapeType="1"/>
            </p:cNvSpPr>
            <p:nvPr/>
          </p:nvSpPr>
          <p:spPr bwMode="auto">
            <a:xfrm flipH="1">
              <a:off x="2234426" y="4987925"/>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Line 269"/>
            <p:cNvSpPr>
              <a:spLocks noChangeShapeType="1"/>
            </p:cNvSpPr>
            <p:nvPr/>
          </p:nvSpPr>
          <p:spPr bwMode="auto">
            <a:xfrm flipH="1">
              <a:off x="2234426" y="4827588"/>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Line 270"/>
            <p:cNvSpPr>
              <a:spLocks noChangeShapeType="1"/>
            </p:cNvSpPr>
            <p:nvPr/>
          </p:nvSpPr>
          <p:spPr bwMode="auto">
            <a:xfrm flipH="1">
              <a:off x="2234426" y="4667250"/>
              <a:ext cx="9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Line 271"/>
            <p:cNvSpPr>
              <a:spLocks noChangeShapeType="1"/>
            </p:cNvSpPr>
            <p:nvPr/>
          </p:nvSpPr>
          <p:spPr bwMode="auto">
            <a:xfrm flipH="1">
              <a:off x="2223314" y="6265863"/>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Line 272"/>
            <p:cNvSpPr>
              <a:spLocks noChangeShapeType="1"/>
            </p:cNvSpPr>
            <p:nvPr/>
          </p:nvSpPr>
          <p:spPr bwMode="auto">
            <a:xfrm flipH="1">
              <a:off x="2223314" y="5945188"/>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Line 273"/>
            <p:cNvSpPr>
              <a:spLocks noChangeShapeType="1"/>
            </p:cNvSpPr>
            <p:nvPr/>
          </p:nvSpPr>
          <p:spPr bwMode="auto">
            <a:xfrm flipH="1">
              <a:off x="2223314" y="5626100"/>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 name="Line 274"/>
            <p:cNvSpPr>
              <a:spLocks noChangeShapeType="1"/>
            </p:cNvSpPr>
            <p:nvPr/>
          </p:nvSpPr>
          <p:spPr bwMode="auto">
            <a:xfrm flipH="1">
              <a:off x="2223314" y="5307013"/>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Line 275"/>
            <p:cNvSpPr>
              <a:spLocks noChangeShapeType="1"/>
            </p:cNvSpPr>
            <p:nvPr/>
          </p:nvSpPr>
          <p:spPr bwMode="auto">
            <a:xfrm flipH="1">
              <a:off x="2223314" y="4987925"/>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Line 276"/>
            <p:cNvSpPr>
              <a:spLocks noChangeShapeType="1"/>
            </p:cNvSpPr>
            <p:nvPr/>
          </p:nvSpPr>
          <p:spPr bwMode="auto">
            <a:xfrm flipH="1">
              <a:off x="2223314" y="4667250"/>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 name="Rectangle 277"/>
            <p:cNvSpPr>
              <a:spLocks noChangeArrowheads="1"/>
            </p:cNvSpPr>
            <p:nvPr/>
          </p:nvSpPr>
          <p:spPr bwMode="auto">
            <a:xfrm>
              <a:off x="1902638" y="6200775"/>
              <a:ext cx="719138"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0.00</a:t>
              </a:r>
              <a:endParaRPr kumimoji="0" lang="en-US" sz="1800" b="0" i="0" u="none" strike="noStrike" cap="none" normalizeH="0" baseline="0" dirty="0" smtClean="0">
                <a:ln>
                  <a:noFill/>
                </a:ln>
                <a:solidFill>
                  <a:schemeClr val="tx1"/>
                </a:solidFill>
                <a:effectLst/>
                <a:latin typeface="Arial" pitchFamily="34" charset="0"/>
              </a:endParaRPr>
            </a:p>
          </p:txBody>
        </p:sp>
        <p:sp>
          <p:nvSpPr>
            <p:cNvPr id="223" name="Rectangle 278"/>
            <p:cNvSpPr>
              <a:spLocks noChangeArrowheads="1"/>
            </p:cNvSpPr>
            <p:nvPr/>
          </p:nvSpPr>
          <p:spPr bwMode="auto">
            <a:xfrm>
              <a:off x="1751997" y="5872635"/>
              <a:ext cx="1049338"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2.00e5</a:t>
              </a:r>
              <a:endParaRPr kumimoji="0" lang="en-US" sz="1800" b="0" i="0" u="none" strike="noStrike" cap="none" normalizeH="0" baseline="0" dirty="0" smtClean="0">
                <a:ln>
                  <a:noFill/>
                </a:ln>
                <a:solidFill>
                  <a:schemeClr val="tx1"/>
                </a:solidFill>
                <a:effectLst/>
                <a:latin typeface="Arial" pitchFamily="34" charset="0"/>
              </a:endParaRPr>
            </a:p>
          </p:txBody>
        </p:sp>
        <p:sp>
          <p:nvSpPr>
            <p:cNvPr id="224" name="Rectangle 279"/>
            <p:cNvSpPr>
              <a:spLocks noChangeArrowheads="1"/>
            </p:cNvSpPr>
            <p:nvPr/>
          </p:nvSpPr>
          <p:spPr bwMode="auto">
            <a:xfrm>
              <a:off x="1742944" y="5553547"/>
              <a:ext cx="1049338"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4.00e5</a:t>
              </a:r>
              <a:endParaRPr kumimoji="0" lang="en-US" sz="1800" b="0" i="0" u="none" strike="noStrike" cap="none" normalizeH="0" baseline="0" dirty="0" smtClean="0">
                <a:ln>
                  <a:noFill/>
                </a:ln>
                <a:solidFill>
                  <a:schemeClr val="tx1"/>
                </a:solidFill>
                <a:effectLst/>
                <a:latin typeface="Arial" pitchFamily="34" charset="0"/>
              </a:endParaRPr>
            </a:p>
          </p:txBody>
        </p:sp>
        <p:sp>
          <p:nvSpPr>
            <p:cNvPr id="225" name="Rectangle 280"/>
            <p:cNvSpPr>
              <a:spLocks noChangeArrowheads="1"/>
            </p:cNvSpPr>
            <p:nvPr/>
          </p:nvSpPr>
          <p:spPr bwMode="auto">
            <a:xfrm>
              <a:off x="1742944" y="5232872"/>
              <a:ext cx="1049338"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6.00e5</a:t>
              </a:r>
              <a:endParaRPr kumimoji="0" lang="en-US" sz="1800" b="0" i="0" u="none" strike="noStrike" cap="none" normalizeH="0" baseline="0" dirty="0" smtClean="0">
                <a:ln>
                  <a:noFill/>
                </a:ln>
                <a:solidFill>
                  <a:schemeClr val="tx1"/>
                </a:solidFill>
                <a:effectLst/>
                <a:latin typeface="Arial" pitchFamily="34" charset="0"/>
              </a:endParaRPr>
            </a:p>
          </p:txBody>
        </p:sp>
        <p:sp>
          <p:nvSpPr>
            <p:cNvPr id="226" name="Rectangle 281"/>
            <p:cNvSpPr>
              <a:spLocks noChangeArrowheads="1"/>
            </p:cNvSpPr>
            <p:nvPr/>
          </p:nvSpPr>
          <p:spPr bwMode="auto">
            <a:xfrm>
              <a:off x="1733891" y="4913785"/>
              <a:ext cx="1049338"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8.00e5</a:t>
              </a:r>
              <a:endParaRPr kumimoji="0" lang="en-US" sz="1800" b="0" i="0" u="none" strike="noStrike" cap="none" normalizeH="0" baseline="0" dirty="0" smtClean="0">
                <a:ln>
                  <a:noFill/>
                </a:ln>
                <a:solidFill>
                  <a:schemeClr val="tx1"/>
                </a:solidFill>
                <a:effectLst/>
                <a:latin typeface="Arial" pitchFamily="34" charset="0"/>
              </a:endParaRPr>
            </a:p>
          </p:txBody>
        </p:sp>
        <p:sp>
          <p:nvSpPr>
            <p:cNvPr id="227" name="Rectangle 282"/>
            <p:cNvSpPr>
              <a:spLocks noChangeArrowheads="1"/>
            </p:cNvSpPr>
            <p:nvPr/>
          </p:nvSpPr>
          <p:spPr bwMode="auto">
            <a:xfrm>
              <a:off x="1715785" y="4603750"/>
              <a:ext cx="1049338"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1.00e6</a:t>
              </a:r>
              <a:endParaRPr kumimoji="0" lang="en-US" sz="1800" b="0" i="0" u="none" strike="noStrike" cap="none" normalizeH="0" baseline="0" dirty="0" smtClean="0">
                <a:ln>
                  <a:noFill/>
                </a:ln>
                <a:solidFill>
                  <a:schemeClr val="tx1"/>
                </a:solidFill>
                <a:effectLst/>
                <a:latin typeface="Arial" pitchFamily="34" charset="0"/>
              </a:endParaRPr>
            </a:p>
          </p:txBody>
        </p:sp>
        <p:sp>
          <p:nvSpPr>
            <p:cNvPr id="228" name="Rectangle 283"/>
            <p:cNvSpPr>
              <a:spLocks noChangeArrowheads="1"/>
            </p:cNvSpPr>
            <p:nvPr/>
          </p:nvSpPr>
          <p:spPr bwMode="auto">
            <a:xfrm rot="5400000">
              <a:off x="563754" y="5993606"/>
              <a:ext cx="20351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Intensity, cps</a:t>
              </a:r>
              <a:endParaRPr kumimoji="0" lang="en-US" sz="1800" b="0" i="0" u="none" strike="noStrike" cap="none" normalizeH="0" baseline="0" dirty="0" smtClean="0">
                <a:ln>
                  <a:noFill/>
                </a:ln>
                <a:solidFill>
                  <a:schemeClr val="tx1"/>
                </a:solidFill>
                <a:effectLst/>
                <a:latin typeface="Arial" pitchFamily="34" charset="0"/>
              </a:endParaRPr>
            </a:p>
          </p:txBody>
        </p:sp>
        <p:sp>
          <p:nvSpPr>
            <p:cNvPr id="229" name="Freeform 285"/>
            <p:cNvSpPr>
              <a:spLocks/>
            </p:cNvSpPr>
            <p:nvPr/>
          </p:nvSpPr>
          <p:spPr bwMode="auto">
            <a:xfrm flipV="1">
              <a:off x="2243951" y="4657725"/>
              <a:ext cx="4421188" cy="1608137"/>
            </a:xfrm>
            <a:custGeom>
              <a:avLst/>
              <a:gdLst>
                <a:gd name="T0" fmla="*/ 266 w 24183"/>
                <a:gd name="T1" fmla="*/ 8 h 22893"/>
                <a:gd name="T2" fmla="*/ 666 w 24183"/>
                <a:gd name="T3" fmla="*/ 6 h 22893"/>
                <a:gd name="T4" fmla="*/ 1065 w 24183"/>
                <a:gd name="T5" fmla="*/ 13 h 22893"/>
                <a:gd name="T6" fmla="*/ 1465 w 24183"/>
                <a:gd name="T7" fmla="*/ 3 h 22893"/>
                <a:gd name="T8" fmla="*/ 1865 w 24183"/>
                <a:gd name="T9" fmla="*/ 5 h 22893"/>
                <a:gd name="T10" fmla="*/ 2265 w 24183"/>
                <a:gd name="T11" fmla="*/ 0 h 22893"/>
                <a:gd name="T12" fmla="*/ 2664 w 24183"/>
                <a:gd name="T13" fmla="*/ 1 h 22893"/>
                <a:gd name="T14" fmla="*/ 3064 w 24183"/>
                <a:gd name="T15" fmla="*/ 6 h 22893"/>
                <a:gd name="T16" fmla="*/ 3464 w 24183"/>
                <a:gd name="T17" fmla="*/ 0 h 22893"/>
                <a:gd name="T18" fmla="*/ 3864 w 24183"/>
                <a:gd name="T19" fmla="*/ 6 h 22893"/>
                <a:gd name="T20" fmla="*/ 4263 w 24183"/>
                <a:gd name="T21" fmla="*/ 9 h 22893"/>
                <a:gd name="T22" fmla="*/ 4663 w 24183"/>
                <a:gd name="T23" fmla="*/ 4 h 22893"/>
                <a:gd name="T24" fmla="*/ 5063 w 24183"/>
                <a:gd name="T25" fmla="*/ 4 h 22893"/>
                <a:gd name="T26" fmla="*/ 5463 w 24183"/>
                <a:gd name="T27" fmla="*/ 120 h 22893"/>
                <a:gd name="T28" fmla="*/ 5862 w 24183"/>
                <a:gd name="T29" fmla="*/ 18 h 22893"/>
                <a:gd name="T30" fmla="*/ 6262 w 24183"/>
                <a:gd name="T31" fmla="*/ 10 h 22893"/>
                <a:gd name="T32" fmla="*/ 6662 w 24183"/>
                <a:gd name="T33" fmla="*/ 14 h 22893"/>
                <a:gd name="T34" fmla="*/ 7061 w 24183"/>
                <a:gd name="T35" fmla="*/ 9 h 22893"/>
                <a:gd name="T36" fmla="*/ 7461 w 24183"/>
                <a:gd name="T37" fmla="*/ 21188 h 22893"/>
                <a:gd name="T38" fmla="*/ 7861 w 24183"/>
                <a:gd name="T39" fmla="*/ 3918 h 22893"/>
                <a:gd name="T40" fmla="*/ 8261 w 24183"/>
                <a:gd name="T41" fmla="*/ 209 h 22893"/>
                <a:gd name="T42" fmla="*/ 8660 w 24183"/>
                <a:gd name="T43" fmla="*/ 46 h 22893"/>
                <a:gd name="T44" fmla="*/ 9060 w 24183"/>
                <a:gd name="T45" fmla="*/ 46 h 22893"/>
                <a:gd name="T46" fmla="*/ 9460 w 24183"/>
                <a:gd name="T47" fmla="*/ 26 h 22893"/>
                <a:gd name="T48" fmla="*/ 9860 w 24183"/>
                <a:gd name="T49" fmla="*/ 24 h 22893"/>
                <a:gd name="T50" fmla="*/ 10259 w 24183"/>
                <a:gd name="T51" fmla="*/ 16 h 22893"/>
                <a:gd name="T52" fmla="*/ 10659 w 24183"/>
                <a:gd name="T53" fmla="*/ 12 h 22893"/>
                <a:gd name="T54" fmla="*/ 11059 w 24183"/>
                <a:gd name="T55" fmla="*/ 12 h 22893"/>
                <a:gd name="T56" fmla="*/ 11458 w 24183"/>
                <a:gd name="T57" fmla="*/ 18 h 22893"/>
                <a:gd name="T58" fmla="*/ 11857 w 24183"/>
                <a:gd name="T59" fmla="*/ 9 h 22893"/>
                <a:gd name="T60" fmla="*/ 12257 w 24183"/>
                <a:gd name="T61" fmla="*/ 14 h 22893"/>
                <a:gd name="T62" fmla="*/ 12657 w 24183"/>
                <a:gd name="T63" fmla="*/ 3 h 22893"/>
                <a:gd name="T64" fmla="*/ 13057 w 24183"/>
                <a:gd name="T65" fmla="*/ 5 h 22893"/>
                <a:gd name="T66" fmla="*/ 13456 w 24183"/>
                <a:gd name="T67" fmla="*/ 12 h 22893"/>
                <a:gd name="T68" fmla="*/ 13856 w 24183"/>
                <a:gd name="T69" fmla="*/ 9 h 22893"/>
                <a:gd name="T70" fmla="*/ 14256 w 24183"/>
                <a:gd name="T71" fmla="*/ 9 h 22893"/>
                <a:gd name="T72" fmla="*/ 14656 w 24183"/>
                <a:gd name="T73" fmla="*/ 10 h 22893"/>
                <a:gd name="T74" fmla="*/ 15055 w 24183"/>
                <a:gd name="T75" fmla="*/ 11 h 22893"/>
                <a:gd name="T76" fmla="*/ 15455 w 24183"/>
                <a:gd name="T77" fmla="*/ 9 h 22893"/>
                <a:gd name="T78" fmla="*/ 15855 w 24183"/>
                <a:gd name="T79" fmla="*/ 6 h 22893"/>
                <a:gd name="T80" fmla="*/ 16254 w 24183"/>
                <a:gd name="T81" fmla="*/ 2 h 22893"/>
                <a:gd name="T82" fmla="*/ 16654 w 24183"/>
                <a:gd name="T83" fmla="*/ 3 h 22893"/>
                <a:gd name="T84" fmla="*/ 17054 w 24183"/>
                <a:gd name="T85" fmla="*/ 9 h 22893"/>
                <a:gd name="T86" fmla="*/ 17454 w 24183"/>
                <a:gd name="T87" fmla="*/ 6 h 22893"/>
                <a:gd name="T88" fmla="*/ 17853 w 24183"/>
                <a:gd name="T89" fmla="*/ 2 h 22893"/>
                <a:gd name="T90" fmla="*/ 18253 w 24183"/>
                <a:gd name="T91" fmla="*/ 4 h 22893"/>
                <a:gd name="T92" fmla="*/ 18653 w 24183"/>
                <a:gd name="T93" fmla="*/ 5 h 22893"/>
                <a:gd name="T94" fmla="*/ 19053 w 24183"/>
                <a:gd name="T95" fmla="*/ 4 h 22893"/>
                <a:gd name="T96" fmla="*/ 19452 w 24183"/>
                <a:gd name="T97" fmla="*/ 3 h 22893"/>
                <a:gd name="T98" fmla="*/ 19852 w 24183"/>
                <a:gd name="T99" fmla="*/ 23 h 22893"/>
                <a:gd name="T100" fmla="*/ 20252 w 24183"/>
                <a:gd name="T101" fmla="*/ 6 h 22893"/>
                <a:gd name="T102" fmla="*/ 20652 w 24183"/>
                <a:gd name="T103" fmla="*/ 11 h 22893"/>
                <a:gd name="T104" fmla="*/ 21051 w 24183"/>
                <a:gd name="T105" fmla="*/ 5 h 22893"/>
                <a:gd name="T106" fmla="*/ 21451 w 24183"/>
                <a:gd name="T107" fmla="*/ 12 h 22893"/>
                <a:gd name="T108" fmla="*/ 21851 w 24183"/>
                <a:gd name="T109" fmla="*/ 8 h 22893"/>
                <a:gd name="T110" fmla="*/ 22250 w 24183"/>
                <a:gd name="T111" fmla="*/ 2 h 22893"/>
                <a:gd name="T112" fmla="*/ 22650 w 24183"/>
                <a:gd name="T113" fmla="*/ 11 h 22893"/>
                <a:gd name="T114" fmla="*/ 23050 w 24183"/>
                <a:gd name="T115" fmla="*/ 11 h 22893"/>
                <a:gd name="T116" fmla="*/ 23450 w 24183"/>
                <a:gd name="T117" fmla="*/ 3 h 22893"/>
                <a:gd name="T118" fmla="*/ 23849 w 24183"/>
                <a:gd name="T119" fmla="*/ 5 h 22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183" h="22893">
                  <a:moveTo>
                    <a:pt x="0" y="1"/>
                  </a:moveTo>
                  <a:lnTo>
                    <a:pt x="0" y="1"/>
                  </a:lnTo>
                  <a:lnTo>
                    <a:pt x="66" y="3"/>
                  </a:lnTo>
                  <a:lnTo>
                    <a:pt x="133" y="5"/>
                  </a:lnTo>
                  <a:lnTo>
                    <a:pt x="199" y="7"/>
                  </a:lnTo>
                  <a:lnTo>
                    <a:pt x="266" y="8"/>
                  </a:lnTo>
                  <a:lnTo>
                    <a:pt x="333" y="8"/>
                  </a:lnTo>
                  <a:lnTo>
                    <a:pt x="399" y="7"/>
                  </a:lnTo>
                  <a:lnTo>
                    <a:pt x="466" y="5"/>
                  </a:lnTo>
                  <a:lnTo>
                    <a:pt x="533" y="4"/>
                  </a:lnTo>
                  <a:lnTo>
                    <a:pt x="599" y="5"/>
                  </a:lnTo>
                  <a:lnTo>
                    <a:pt x="666" y="6"/>
                  </a:lnTo>
                  <a:lnTo>
                    <a:pt x="732" y="4"/>
                  </a:lnTo>
                  <a:lnTo>
                    <a:pt x="799" y="3"/>
                  </a:lnTo>
                  <a:lnTo>
                    <a:pt x="866" y="5"/>
                  </a:lnTo>
                  <a:lnTo>
                    <a:pt x="932" y="8"/>
                  </a:lnTo>
                  <a:lnTo>
                    <a:pt x="999" y="10"/>
                  </a:lnTo>
                  <a:lnTo>
                    <a:pt x="1065" y="13"/>
                  </a:lnTo>
                  <a:lnTo>
                    <a:pt x="1132" y="13"/>
                  </a:lnTo>
                  <a:lnTo>
                    <a:pt x="1199" y="10"/>
                  </a:lnTo>
                  <a:lnTo>
                    <a:pt x="1265" y="7"/>
                  </a:lnTo>
                  <a:lnTo>
                    <a:pt x="1332" y="5"/>
                  </a:lnTo>
                  <a:lnTo>
                    <a:pt x="1399" y="4"/>
                  </a:lnTo>
                  <a:lnTo>
                    <a:pt x="1465" y="3"/>
                  </a:lnTo>
                  <a:lnTo>
                    <a:pt x="1532" y="3"/>
                  </a:lnTo>
                  <a:lnTo>
                    <a:pt x="1598" y="6"/>
                  </a:lnTo>
                  <a:lnTo>
                    <a:pt x="1665" y="7"/>
                  </a:lnTo>
                  <a:lnTo>
                    <a:pt x="1732" y="4"/>
                  </a:lnTo>
                  <a:lnTo>
                    <a:pt x="1798" y="2"/>
                  </a:lnTo>
                  <a:lnTo>
                    <a:pt x="1865" y="5"/>
                  </a:lnTo>
                  <a:lnTo>
                    <a:pt x="1932" y="7"/>
                  </a:lnTo>
                  <a:lnTo>
                    <a:pt x="1998" y="5"/>
                  </a:lnTo>
                  <a:lnTo>
                    <a:pt x="2065" y="3"/>
                  </a:lnTo>
                  <a:lnTo>
                    <a:pt x="2131" y="3"/>
                  </a:lnTo>
                  <a:lnTo>
                    <a:pt x="2198" y="2"/>
                  </a:lnTo>
                  <a:lnTo>
                    <a:pt x="2265" y="0"/>
                  </a:lnTo>
                  <a:lnTo>
                    <a:pt x="2331" y="0"/>
                  </a:lnTo>
                  <a:lnTo>
                    <a:pt x="2398" y="0"/>
                  </a:lnTo>
                  <a:lnTo>
                    <a:pt x="2465" y="1"/>
                  </a:lnTo>
                  <a:lnTo>
                    <a:pt x="2531" y="3"/>
                  </a:lnTo>
                  <a:lnTo>
                    <a:pt x="2598" y="2"/>
                  </a:lnTo>
                  <a:lnTo>
                    <a:pt x="2664" y="1"/>
                  </a:lnTo>
                  <a:lnTo>
                    <a:pt x="2731" y="1"/>
                  </a:lnTo>
                  <a:lnTo>
                    <a:pt x="2798" y="0"/>
                  </a:lnTo>
                  <a:lnTo>
                    <a:pt x="2864" y="1"/>
                  </a:lnTo>
                  <a:lnTo>
                    <a:pt x="2931" y="2"/>
                  </a:lnTo>
                  <a:lnTo>
                    <a:pt x="2998" y="3"/>
                  </a:lnTo>
                  <a:lnTo>
                    <a:pt x="3064" y="6"/>
                  </a:lnTo>
                  <a:lnTo>
                    <a:pt x="3131" y="8"/>
                  </a:lnTo>
                  <a:lnTo>
                    <a:pt x="3197" y="8"/>
                  </a:lnTo>
                  <a:lnTo>
                    <a:pt x="3264" y="6"/>
                  </a:lnTo>
                  <a:lnTo>
                    <a:pt x="3331" y="2"/>
                  </a:lnTo>
                  <a:lnTo>
                    <a:pt x="3397" y="0"/>
                  </a:lnTo>
                  <a:lnTo>
                    <a:pt x="3464" y="0"/>
                  </a:lnTo>
                  <a:lnTo>
                    <a:pt x="3530" y="0"/>
                  </a:lnTo>
                  <a:lnTo>
                    <a:pt x="3597" y="1"/>
                  </a:lnTo>
                  <a:lnTo>
                    <a:pt x="3664" y="3"/>
                  </a:lnTo>
                  <a:lnTo>
                    <a:pt x="3730" y="6"/>
                  </a:lnTo>
                  <a:lnTo>
                    <a:pt x="3797" y="7"/>
                  </a:lnTo>
                  <a:lnTo>
                    <a:pt x="3864" y="6"/>
                  </a:lnTo>
                  <a:lnTo>
                    <a:pt x="3930" y="7"/>
                  </a:lnTo>
                  <a:lnTo>
                    <a:pt x="3997" y="6"/>
                  </a:lnTo>
                  <a:lnTo>
                    <a:pt x="4063" y="4"/>
                  </a:lnTo>
                  <a:lnTo>
                    <a:pt x="4130" y="4"/>
                  </a:lnTo>
                  <a:lnTo>
                    <a:pt x="4197" y="6"/>
                  </a:lnTo>
                  <a:lnTo>
                    <a:pt x="4263" y="9"/>
                  </a:lnTo>
                  <a:lnTo>
                    <a:pt x="4330" y="10"/>
                  </a:lnTo>
                  <a:lnTo>
                    <a:pt x="4397" y="9"/>
                  </a:lnTo>
                  <a:lnTo>
                    <a:pt x="4463" y="9"/>
                  </a:lnTo>
                  <a:lnTo>
                    <a:pt x="4530" y="9"/>
                  </a:lnTo>
                  <a:lnTo>
                    <a:pt x="4596" y="8"/>
                  </a:lnTo>
                  <a:lnTo>
                    <a:pt x="4663" y="4"/>
                  </a:lnTo>
                  <a:lnTo>
                    <a:pt x="4730" y="2"/>
                  </a:lnTo>
                  <a:lnTo>
                    <a:pt x="4796" y="4"/>
                  </a:lnTo>
                  <a:lnTo>
                    <a:pt x="4863" y="9"/>
                  </a:lnTo>
                  <a:lnTo>
                    <a:pt x="4930" y="11"/>
                  </a:lnTo>
                  <a:lnTo>
                    <a:pt x="4996" y="8"/>
                  </a:lnTo>
                  <a:lnTo>
                    <a:pt x="5063" y="4"/>
                  </a:lnTo>
                  <a:lnTo>
                    <a:pt x="5129" y="3"/>
                  </a:lnTo>
                  <a:lnTo>
                    <a:pt x="5196" y="4"/>
                  </a:lnTo>
                  <a:lnTo>
                    <a:pt x="5263" y="12"/>
                  </a:lnTo>
                  <a:lnTo>
                    <a:pt x="5329" y="37"/>
                  </a:lnTo>
                  <a:lnTo>
                    <a:pt x="5396" y="84"/>
                  </a:lnTo>
                  <a:lnTo>
                    <a:pt x="5463" y="120"/>
                  </a:lnTo>
                  <a:lnTo>
                    <a:pt x="5529" y="115"/>
                  </a:lnTo>
                  <a:lnTo>
                    <a:pt x="5596" y="81"/>
                  </a:lnTo>
                  <a:lnTo>
                    <a:pt x="5662" y="49"/>
                  </a:lnTo>
                  <a:lnTo>
                    <a:pt x="5729" y="30"/>
                  </a:lnTo>
                  <a:lnTo>
                    <a:pt x="5796" y="21"/>
                  </a:lnTo>
                  <a:lnTo>
                    <a:pt x="5862" y="18"/>
                  </a:lnTo>
                  <a:lnTo>
                    <a:pt x="5929" y="16"/>
                  </a:lnTo>
                  <a:lnTo>
                    <a:pt x="5995" y="15"/>
                  </a:lnTo>
                  <a:lnTo>
                    <a:pt x="6062" y="14"/>
                  </a:lnTo>
                  <a:lnTo>
                    <a:pt x="6129" y="13"/>
                  </a:lnTo>
                  <a:lnTo>
                    <a:pt x="6195" y="12"/>
                  </a:lnTo>
                  <a:lnTo>
                    <a:pt x="6262" y="10"/>
                  </a:lnTo>
                  <a:lnTo>
                    <a:pt x="6329" y="9"/>
                  </a:lnTo>
                  <a:lnTo>
                    <a:pt x="6395" y="8"/>
                  </a:lnTo>
                  <a:lnTo>
                    <a:pt x="6462" y="9"/>
                  </a:lnTo>
                  <a:lnTo>
                    <a:pt x="6528" y="12"/>
                  </a:lnTo>
                  <a:lnTo>
                    <a:pt x="6595" y="14"/>
                  </a:lnTo>
                  <a:lnTo>
                    <a:pt x="6662" y="14"/>
                  </a:lnTo>
                  <a:lnTo>
                    <a:pt x="6728" y="14"/>
                  </a:lnTo>
                  <a:lnTo>
                    <a:pt x="6795" y="15"/>
                  </a:lnTo>
                  <a:lnTo>
                    <a:pt x="6862" y="15"/>
                  </a:lnTo>
                  <a:lnTo>
                    <a:pt x="6928" y="12"/>
                  </a:lnTo>
                  <a:lnTo>
                    <a:pt x="6995" y="9"/>
                  </a:lnTo>
                  <a:lnTo>
                    <a:pt x="7061" y="9"/>
                  </a:lnTo>
                  <a:lnTo>
                    <a:pt x="7128" y="35"/>
                  </a:lnTo>
                  <a:lnTo>
                    <a:pt x="7195" y="299"/>
                  </a:lnTo>
                  <a:lnTo>
                    <a:pt x="7261" y="1805"/>
                  </a:lnTo>
                  <a:lnTo>
                    <a:pt x="7328" y="6367"/>
                  </a:lnTo>
                  <a:lnTo>
                    <a:pt x="7395" y="14123"/>
                  </a:lnTo>
                  <a:lnTo>
                    <a:pt x="7461" y="21188"/>
                  </a:lnTo>
                  <a:lnTo>
                    <a:pt x="7528" y="22893"/>
                  </a:lnTo>
                  <a:lnTo>
                    <a:pt x="7594" y="19367"/>
                  </a:lnTo>
                  <a:lnTo>
                    <a:pt x="7661" y="14398"/>
                  </a:lnTo>
                  <a:lnTo>
                    <a:pt x="7728" y="10105"/>
                  </a:lnTo>
                  <a:lnTo>
                    <a:pt x="7794" y="6559"/>
                  </a:lnTo>
                  <a:lnTo>
                    <a:pt x="7861" y="3918"/>
                  </a:lnTo>
                  <a:lnTo>
                    <a:pt x="7928" y="2261"/>
                  </a:lnTo>
                  <a:lnTo>
                    <a:pt x="7994" y="1295"/>
                  </a:lnTo>
                  <a:lnTo>
                    <a:pt x="8061" y="754"/>
                  </a:lnTo>
                  <a:lnTo>
                    <a:pt x="8127" y="465"/>
                  </a:lnTo>
                  <a:lnTo>
                    <a:pt x="8194" y="306"/>
                  </a:lnTo>
                  <a:lnTo>
                    <a:pt x="8261" y="209"/>
                  </a:lnTo>
                  <a:lnTo>
                    <a:pt x="8327" y="148"/>
                  </a:lnTo>
                  <a:lnTo>
                    <a:pt x="8394" y="111"/>
                  </a:lnTo>
                  <a:lnTo>
                    <a:pt x="8461" y="85"/>
                  </a:lnTo>
                  <a:lnTo>
                    <a:pt x="8527" y="67"/>
                  </a:lnTo>
                  <a:lnTo>
                    <a:pt x="8594" y="54"/>
                  </a:lnTo>
                  <a:lnTo>
                    <a:pt x="8660" y="46"/>
                  </a:lnTo>
                  <a:lnTo>
                    <a:pt x="8727" y="40"/>
                  </a:lnTo>
                  <a:lnTo>
                    <a:pt x="8794" y="38"/>
                  </a:lnTo>
                  <a:lnTo>
                    <a:pt x="8860" y="42"/>
                  </a:lnTo>
                  <a:lnTo>
                    <a:pt x="8927" y="47"/>
                  </a:lnTo>
                  <a:lnTo>
                    <a:pt x="8993" y="49"/>
                  </a:lnTo>
                  <a:lnTo>
                    <a:pt x="9060" y="46"/>
                  </a:lnTo>
                  <a:lnTo>
                    <a:pt x="9127" y="41"/>
                  </a:lnTo>
                  <a:lnTo>
                    <a:pt x="9193" y="37"/>
                  </a:lnTo>
                  <a:lnTo>
                    <a:pt x="9260" y="33"/>
                  </a:lnTo>
                  <a:lnTo>
                    <a:pt x="9327" y="30"/>
                  </a:lnTo>
                  <a:lnTo>
                    <a:pt x="9393" y="26"/>
                  </a:lnTo>
                  <a:lnTo>
                    <a:pt x="9460" y="26"/>
                  </a:lnTo>
                  <a:lnTo>
                    <a:pt x="9527" y="29"/>
                  </a:lnTo>
                  <a:lnTo>
                    <a:pt x="9593" y="29"/>
                  </a:lnTo>
                  <a:lnTo>
                    <a:pt x="9660" y="25"/>
                  </a:lnTo>
                  <a:lnTo>
                    <a:pt x="9726" y="25"/>
                  </a:lnTo>
                  <a:lnTo>
                    <a:pt x="9793" y="25"/>
                  </a:lnTo>
                  <a:lnTo>
                    <a:pt x="9860" y="24"/>
                  </a:lnTo>
                  <a:lnTo>
                    <a:pt x="9926" y="21"/>
                  </a:lnTo>
                  <a:lnTo>
                    <a:pt x="9993" y="19"/>
                  </a:lnTo>
                  <a:lnTo>
                    <a:pt x="10059" y="21"/>
                  </a:lnTo>
                  <a:lnTo>
                    <a:pt x="10126" y="22"/>
                  </a:lnTo>
                  <a:lnTo>
                    <a:pt x="10193" y="19"/>
                  </a:lnTo>
                  <a:lnTo>
                    <a:pt x="10259" y="16"/>
                  </a:lnTo>
                  <a:lnTo>
                    <a:pt x="10326" y="12"/>
                  </a:lnTo>
                  <a:lnTo>
                    <a:pt x="10393" y="12"/>
                  </a:lnTo>
                  <a:lnTo>
                    <a:pt x="10459" y="14"/>
                  </a:lnTo>
                  <a:lnTo>
                    <a:pt x="10526" y="13"/>
                  </a:lnTo>
                  <a:lnTo>
                    <a:pt x="10592" y="12"/>
                  </a:lnTo>
                  <a:lnTo>
                    <a:pt x="10659" y="12"/>
                  </a:lnTo>
                  <a:lnTo>
                    <a:pt x="10726" y="12"/>
                  </a:lnTo>
                  <a:lnTo>
                    <a:pt x="10792" y="11"/>
                  </a:lnTo>
                  <a:lnTo>
                    <a:pt x="10859" y="10"/>
                  </a:lnTo>
                  <a:lnTo>
                    <a:pt x="10926" y="8"/>
                  </a:lnTo>
                  <a:lnTo>
                    <a:pt x="10992" y="8"/>
                  </a:lnTo>
                  <a:lnTo>
                    <a:pt x="11059" y="12"/>
                  </a:lnTo>
                  <a:lnTo>
                    <a:pt x="11125" y="17"/>
                  </a:lnTo>
                  <a:lnTo>
                    <a:pt x="11192" y="19"/>
                  </a:lnTo>
                  <a:lnTo>
                    <a:pt x="11259" y="17"/>
                  </a:lnTo>
                  <a:lnTo>
                    <a:pt x="11325" y="16"/>
                  </a:lnTo>
                  <a:lnTo>
                    <a:pt x="11392" y="18"/>
                  </a:lnTo>
                  <a:lnTo>
                    <a:pt x="11458" y="18"/>
                  </a:lnTo>
                  <a:lnTo>
                    <a:pt x="11525" y="13"/>
                  </a:lnTo>
                  <a:lnTo>
                    <a:pt x="11591" y="7"/>
                  </a:lnTo>
                  <a:lnTo>
                    <a:pt x="11658" y="6"/>
                  </a:lnTo>
                  <a:lnTo>
                    <a:pt x="11724" y="7"/>
                  </a:lnTo>
                  <a:lnTo>
                    <a:pt x="11791" y="7"/>
                  </a:lnTo>
                  <a:lnTo>
                    <a:pt x="11857" y="9"/>
                  </a:lnTo>
                  <a:lnTo>
                    <a:pt x="11924" y="11"/>
                  </a:lnTo>
                  <a:lnTo>
                    <a:pt x="11991" y="12"/>
                  </a:lnTo>
                  <a:lnTo>
                    <a:pt x="12057" y="12"/>
                  </a:lnTo>
                  <a:lnTo>
                    <a:pt x="12124" y="14"/>
                  </a:lnTo>
                  <a:lnTo>
                    <a:pt x="12191" y="16"/>
                  </a:lnTo>
                  <a:lnTo>
                    <a:pt x="12257" y="14"/>
                  </a:lnTo>
                  <a:lnTo>
                    <a:pt x="12324" y="10"/>
                  </a:lnTo>
                  <a:lnTo>
                    <a:pt x="12390" y="9"/>
                  </a:lnTo>
                  <a:lnTo>
                    <a:pt x="12457" y="9"/>
                  </a:lnTo>
                  <a:lnTo>
                    <a:pt x="12524" y="8"/>
                  </a:lnTo>
                  <a:lnTo>
                    <a:pt x="12590" y="5"/>
                  </a:lnTo>
                  <a:lnTo>
                    <a:pt x="12657" y="3"/>
                  </a:lnTo>
                  <a:lnTo>
                    <a:pt x="12724" y="3"/>
                  </a:lnTo>
                  <a:lnTo>
                    <a:pt x="12790" y="5"/>
                  </a:lnTo>
                  <a:lnTo>
                    <a:pt x="12857" y="9"/>
                  </a:lnTo>
                  <a:lnTo>
                    <a:pt x="12923" y="10"/>
                  </a:lnTo>
                  <a:lnTo>
                    <a:pt x="12990" y="7"/>
                  </a:lnTo>
                  <a:lnTo>
                    <a:pt x="13057" y="5"/>
                  </a:lnTo>
                  <a:lnTo>
                    <a:pt x="13123" y="6"/>
                  </a:lnTo>
                  <a:lnTo>
                    <a:pt x="13190" y="8"/>
                  </a:lnTo>
                  <a:lnTo>
                    <a:pt x="13256" y="12"/>
                  </a:lnTo>
                  <a:lnTo>
                    <a:pt x="13323" y="13"/>
                  </a:lnTo>
                  <a:lnTo>
                    <a:pt x="13390" y="12"/>
                  </a:lnTo>
                  <a:lnTo>
                    <a:pt x="13456" y="12"/>
                  </a:lnTo>
                  <a:lnTo>
                    <a:pt x="13523" y="11"/>
                  </a:lnTo>
                  <a:lnTo>
                    <a:pt x="13590" y="7"/>
                  </a:lnTo>
                  <a:lnTo>
                    <a:pt x="13656" y="4"/>
                  </a:lnTo>
                  <a:lnTo>
                    <a:pt x="13723" y="7"/>
                  </a:lnTo>
                  <a:lnTo>
                    <a:pt x="13789" y="9"/>
                  </a:lnTo>
                  <a:lnTo>
                    <a:pt x="13856" y="9"/>
                  </a:lnTo>
                  <a:lnTo>
                    <a:pt x="13923" y="9"/>
                  </a:lnTo>
                  <a:lnTo>
                    <a:pt x="13989" y="12"/>
                  </a:lnTo>
                  <a:lnTo>
                    <a:pt x="14056" y="14"/>
                  </a:lnTo>
                  <a:lnTo>
                    <a:pt x="14123" y="14"/>
                  </a:lnTo>
                  <a:lnTo>
                    <a:pt x="14189" y="12"/>
                  </a:lnTo>
                  <a:lnTo>
                    <a:pt x="14256" y="9"/>
                  </a:lnTo>
                  <a:lnTo>
                    <a:pt x="14322" y="6"/>
                  </a:lnTo>
                  <a:lnTo>
                    <a:pt x="14389" y="5"/>
                  </a:lnTo>
                  <a:lnTo>
                    <a:pt x="14456" y="7"/>
                  </a:lnTo>
                  <a:lnTo>
                    <a:pt x="14522" y="11"/>
                  </a:lnTo>
                  <a:lnTo>
                    <a:pt x="14589" y="13"/>
                  </a:lnTo>
                  <a:lnTo>
                    <a:pt x="14656" y="10"/>
                  </a:lnTo>
                  <a:lnTo>
                    <a:pt x="14722" y="7"/>
                  </a:lnTo>
                  <a:lnTo>
                    <a:pt x="14789" y="6"/>
                  </a:lnTo>
                  <a:lnTo>
                    <a:pt x="14855" y="6"/>
                  </a:lnTo>
                  <a:lnTo>
                    <a:pt x="14922" y="5"/>
                  </a:lnTo>
                  <a:lnTo>
                    <a:pt x="14989" y="8"/>
                  </a:lnTo>
                  <a:lnTo>
                    <a:pt x="15055" y="11"/>
                  </a:lnTo>
                  <a:lnTo>
                    <a:pt x="15122" y="11"/>
                  </a:lnTo>
                  <a:lnTo>
                    <a:pt x="15189" y="11"/>
                  </a:lnTo>
                  <a:lnTo>
                    <a:pt x="15255" y="12"/>
                  </a:lnTo>
                  <a:lnTo>
                    <a:pt x="15322" y="12"/>
                  </a:lnTo>
                  <a:lnTo>
                    <a:pt x="15388" y="8"/>
                  </a:lnTo>
                  <a:lnTo>
                    <a:pt x="15455" y="9"/>
                  </a:lnTo>
                  <a:lnTo>
                    <a:pt x="15522" y="12"/>
                  </a:lnTo>
                  <a:lnTo>
                    <a:pt x="15588" y="10"/>
                  </a:lnTo>
                  <a:lnTo>
                    <a:pt x="15655" y="8"/>
                  </a:lnTo>
                  <a:lnTo>
                    <a:pt x="15721" y="10"/>
                  </a:lnTo>
                  <a:lnTo>
                    <a:pt x="15788" y="10"/>
                  </a:lnTo>
                  <a:lnTo>
                    <a:pt x="15855" y="6"/>
                  </a:lnTo>
                  <a:lnTo>
                    <a:pt x="15921" y="2"/>
                  </a:lnTo>
                  <a:lnTo>
                    <a:pt x="15988" y="2"/>
                  </a:lnTo>
                  <a:lnTo>
                    <a:pt x="16055" y="4"/>
                  </a:lnTo>
                  <a:lnTo>
                    <a:pt x="16121" y="4"/>
                  </a:lnTo>
                  <a:lnTo>
                    <a:pt x="16188" y="2"/>
                  </a:lnTo>
                  <a:lnTo>
                    <a:pt x="16254" y="2"/>
                  </a:lnTo>
                  <a:lnTo>
                    <a:pt x="16321" y="3"/>
                  </a:lnTo>
                  <a:lnTo>
                    <a:pt x="16388" y="4"/>
                  </a:lnTo>
                  <a:lnTo>
                    <a:pt x="16454" y="6"/>
                  </a:lnTo>
                  <a:lnTo>
                    <a:pt x="16521" y="6"/>
                  </a:lnTo>
                  <a:lnTo>
                    <a:pt x="16588" y="5"/>
                  </a:lnTo>
                  <a:lnTo>
                    <a:pt x="16654" y="3"/>
                  </a:lnTo>
                  <a:lnTo>
                    <a:pt x="16721" y="3"/>
                  </a:lnTo>
                  <a:lnTo>
                    <a:pt x="16787" y="4"/>
                  </a:lnTo>
                  <a:lnTo>
                    <a:pt x="16854" y="6"/>
                  </a:lnTo>
                  <a:lnTo>
                    <a:pt x="16921" y="7"/>
                  </a:lnTo>
                  <a:lnTo>
                    <a:pt x="16987" y="8"/>
                  </a:lnTo>
                  <a:lnTo>
                    <a:pt x="17054" y="9"/>
                  </a:lnTo>
                  <a:lnTo>
                    <a:pt x="17121" y="10"/>
                  </a:lnTo>
                  <a:lnTo>
                    <a:pt x="17187" y="10"/>
                  </a:lnTo>
                  <a:lnTo>
                    <a:pt x="17254" y="9"/>
                  </a:lnTo>
                  <a:lnTo>
                    <a:pt x="17320" y="8"/>
                  </a:lnTo>
                  <a:lnTo>
                    <a:pt x="17387" y="6"/>
                  </a:lnTo>
                  <a:lnTo>
                    <a:pt x="17454" y="6"/>
                  </a:lnTo>
                  <a:lnTo>
                    <a:pt x="17520" y="4"/>
                  </a:lnTo>
                  <a:lnTo>
                    <a:pt x="17587" y="3"/>
                  </a:lnTo>
                  <a:lnTo>
                    <a:pt x="17654" y="4"/>
                  </a:lnTo>
                  <a:lnTo>
                    <a:pt x="17720" y="4"/>
                  </a:lnTo>
                  <a:lnTo>
                    <a:pt x="17787" y="2"/>
                  </a:lnTo>
                  <a:lnTo>
                    <a:pt x="17853" y="2"/>
                  </a:lnTo>
                  <a:lnTo>
                    <a:pt x="17920" y="3"/>
                  </a:lnTo>
                  <a:lnTo>
                    <a:pt x="17987" y="5"/>
                  </a:lnTo>
                  <a:lnTo>
                    <a:pt x="18053" y="4"/>
                  </a:lnTo>
                  <a:lnTo>
                    <a:pt x="18120" y="3"/>
                  </a:lnTo>
                  <a:lnTo>
                    <a:pt x="18187" y="3"/>
                  </a:lnTo>
                  <a:lnTo>
                    <a:pt x="18253" y="4"/>
                  </a:lnTo>
                  <a:lnTo>
                    <a:pt x="18320" y="8"/>
                  </a:lnTo>
                  <a:lnTo>
                    <a:pt x="18386" y="12"/>
                  </a:lnTo>
                  <a:lnTo>
                    <a:pt x="18453" y="15"/>
                  </a:lnTo>
                  <a:lnTo>
                    <a:pt x="18520" y="12"/>
                  </a:lnTo>
                  <a:lnTo>
                    <a:pt x="18586" y="7"/>
                  </a:lnTo>
                  <a:lnTo>
                    <a:pt x="18653" y="5"/>
                  </a:lnTo>
                  <a:lnTo>
                    <a:pt x="18719" y="8"/>
                  </a:lnTo>
                  <a:lnTo>
                    <a:pt x="18786" y="12"/>
                  </a:lnTo>
                  <a:lnTo>
                    <a:pt x="18853" y="12"/>
                  </a:lnTo>
                  <a:lnTo>
                    <a:pt x="18919" y="7"/>
                  </a:lnTo>
                  <a:lnTo>
                    <a:pt x="18986" y="4"/>
                  </a:lnTo>
                  <a:lnTo>
                    <a:pt x="19053" y="4"/>
                  </a:lnTo>
                  <a:lnTo>
                    <a:pt x="19119" y="7"/>
                  </a:lnTo>
                  <a:lnTo>
                    <a:pt x="19186" y="11"/>
                  </a:lnTo>
                  <a:lnTo>
                    <a:pt x="19252" y="12"/>
                  </a:lnTo>
                  <a:lnTo>
                    <a:pt x="19319" y="8"/>
                  </a:lnTo>
                  <a:lnTo>
                    <a:pt x="19386" y="4"/>
                  </a:lnTo>
                  <a:lnTo>
                    <a:pt x="19452" y="3"/>
                  </a:lnTo>
                  <a:lnTo>
                    <a:pt x="19519" y="1"/>
                  </a:lnTo>
                  <a:lnTo>
                    <a:pt x="19586" y="1"/>
                  </a:lnTo>
                  <a:lnTo>
                    <a:pt x="19652" y="4"/>
                  </a:lnTo>
                  <a:lnTo>
                    <a:pt x="19719" y="12"/>
                  </a:lnTo>
                  <a:lnTo>
                    <a:pt x="19785" y="21"/>
                  </a:lnTo>
                  <a:lnTo>
                    <a:pt x="19852" y="23"/>
                  </a:lnTo>
                  <a:lnTo>
                    <a:pt x="19919" y="17"/>
                  </a:lnTo>
                  <a:lnTo>
                    <a:pt x="19985" y="9"/>
                  </a:lnTo>
                  <a:lnTo>
                    <a:pt x="20052" y="5"/>
                  </a:lnTo>
                  <a:lnTo>
                    <a:pt x="20119" y="5"/>
                  </a:lnTo>
                  <a:lnTo>
                    <a:pt x="20185" y="5"/>
                  </a:lnTo>
                  <a:lnTo>
                    <a:pt x="20252" y="6"/>
                  </a:lnTo>
                  <a:lnTo>
                    <a:pt x="20318" y="7"/>
                  </a:lnTo>
                  <a:lnTo>
                    <a:pt x="20385" y="8"/>
                  </a:lnTo>
                  <a:lnTo>
                    <a:pt x="20452" y="8"/>
                  </a:lnTo>
                  <a:lnTo>
                    <a:pt x="20518" y="9"/>
                  </a:lnTo>
                  <a:lnTo>
                    <a:pt x="20585" y="9"/>
                  </a:lnTo>
                  <a:lnTo>
                    <a:pt x="20652" y="11"/>
                  </a:lnTo>
                  <a:lnTo>
                    <a:pt x="20718" y="17"/>
                  </a:lnTo>
                  <a:lnTo>
                    <a:pt x="20785" y="20"/>
                  </a:lnTo>
                  <a:lnTo>
                    <a:pt x="20851" y="18"/>
                  </a:lnTo>
                  <a:lnTo>
                    <a:pt x="20918" y="14"/>
                  </a:lnTo>
                  <a:lnTo>
                    <a:pt x="20985" y="10"/>
                  </a:lnTo>
                  <a:lnTo>
                    <a:pt x="21051" y="5"/>
                  </a:lnTo>
                  <a:lnTo>
                    <a:pt x="21118" y="3"/>
                  </a:lnTo>
                  <a:lnTo>
                    <a:pt x="21184" y="3"/>
                  </a:lnTo>
                  <a:lnTo>
                    <a:pt x="21251" y="6"/>
                  </a:lnTo>
                  <a:lnTo>
                    <a:pt x="21318" y="7"/>
                  </a:lnTo>
                  <a:lnTo>
                    <a:pt x="21384" y="10"/>
                  </a:lnTo>
                  <a:lnTo>
                    <a:pt x="21451" y="12"/>
                  </a:lnTo>
                  <a:lnTo>
                    <a:pt x="21518" y="11"/>
                  </a:lnTo>
                  <a:lnTo>
                    <a:pt x="21584" y="9"/>
                  </a:lnTo>
                  <a:lnTo>
                    <a:pt x="21651" y="9"/>
                  </a:lnTo>
                  <a:lnTo>
                    <a:pt x="21717" y="8"/>
                  </a:lnTo>
                  <a:lnTo>
                    <a:pt x="21784" y="7"/>
                  </a:lnTo>
                  <a:lnTo>
                    <a:pt x="21851" y="8"/>
                  </a:lnTo>
                  <a:lnTo>
                    <a:pt x="21917" y="7"/>
                  </a:lnTo>
                  <a:lnTo>
                    <a:pt x="21984" y="7"/>
                  </a:lnTo>
                  <a:lnTo>
                    <a:pt x="22051" y="9"/>
                  </a:lnTo>
                  <a:lnTo>
                    <a:pt x="22117" y="6"/>
                  </a:lnTo>
                  <a:lnTo>
                    <a:pt x="22184" y="3"/>
                  </a:lnTo>
                  <a:lnTo>
                    <a:pt x="22250" y="2"/>
                  </a:lnTo>
                  <a:lnTo>
                    <a:pt x="22317" y="3"/>
                  </a:lnTo>
                  <a:lnTo>
                    <a:pt x="22384" y="4"/>
                  </a:lnTo>
                  <a:lnTo>
                    <a:pt x="22450" y="5"/>
                  </a:lnTo>
                  <a:lnTo>
                    <a:pt x="22517" y="7"/>
                  </a:lnTo>
                  <a:lnTo>
                    <a:pt x="22584" y="10"/>
                  </a:lnTo>
                  <a:lnTo>
                    <a:pt x="22650" y="11"/>
                  </a:lnTo>
                  <a:lnTo>
                    <a:pt x="22717" y="10"/>
                  </a:lnTo>
                  <a:lnTo>
                    <a:pt x="22783" y="8"/>
                  </a:lnTo>
                  <a:lnTo>
                    <a:pt x="22850" y="5"/>
                  </a:lnTo>
                  <a:lnTo>
                    <a:pt x="22917" y="6"/>
                  </a:lnTo>
                  <a:lnTo>
                    <a:pt x="22983" y="9"/>
                  </a:lnTo>
                  <a:lnTo>
                    <a:pt x="23050" y="11"/>
                  </a:lnTo>
                  <a:lnTo>
                    <a:pt x="23117" y="8"/>
                  </a:lnTo>
                  <a:lnTo>
                    <a:pt x="23183" y="4"/>
                  </a:lnTo>
                  <a:lnTo>
                    <a:pt x="23250" y="1"/>
                  </a:lnTo>
                  <a:lnTo>
                    <a:pt x="23316" y="1"/>
                  </a:lnTo>
                  <a:lnTo>
                    <a:pt x="23383" y="2"/>
                  </a:lnTo>
                  <a:lnTo>
                    <a:pt x="23450" y="3"/>
                  </a:lnTo>
                  <a:lnTo>
                    <a:pt x="23516" y="4"/>
                  </a:lnTo>
                  <a:lnTo>
                    <a:pt x="23583" y="4"/>
                  </a:lnTo>
                  <a:lnTo>
                    <a:pt x="23650" y="3"/>
                  </a:lnTo>
                  <a:lnTo>
                    <a:pt x="23716" y="2"/>
                  </a:lnTo>
                  <a:lnTo>
                    <a:pt x="23783" y="4"/>
                  </a:lnTo>
                  <a:lnTo>
                    <a:pt x="23849" y="5"/>
                  </a:lnTo>
                  <a:lnTo>
                    <a:pt x="23916" y="4"/>
                  </a:lnTo>
                  <a:lnTo>
                    <a:pt x="23983" y="2"/>
                  </a:lnTo>
                  <a:lnTo>
                    <a:pt x="24049" y="4"/>
                  </a:lnTo>
                  <a:lnTo>
                    <a:pt x="24116" y="9"/>
                  </a:lnTo>
                  <a:lnTo>
                    <a:pt x="24183" y="16"/>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 name="Freeform 286"/>
            <p:cNvSpPr>
              <a:spLocks/>
            </p:cNvSpPr>
            <p:nvPr/>
          </p:nvSpPr>
          <p:spPr bwMode="auto">
            <a:xfrm>
              <a:off x="3553639" y="4657725"/>
              <a:ext cx="188913" cy="1595437"/>
            </a:xfrm>
            <a:custGeom>
              <a:avLst/>
              <a:gdLst>
                <a:gd name="T0" fmla="*/ 0 w 119"/>
                <a:gd name="T1" fmla="*/ 1005 h 1005"/>
                <a:gd name="T2" fmla="*/ 4 w 119"/>
                <a:gd name="T3" fmla="*/ 999 h 1005"/>
                <a:gd name="T4" fmla="*/ 12 w 119"/>
                <a:gd name="T5" fmla="*/ 933 h 1005"/>
                <a:gd name="T6" fmla="*/ 19 w 119"/>
                <a:gd name="T7" fmla="*/ 731 h 1005"/>
                <a:gd name="T8" fmla="*/ 27 w 119"/>
                <a:gd name="T9" fmla="*/ 388 h 1005"/>
                <a:gd name="T10" fmla="*/ 35 w 119"/>
                <a:gd name="T11" fmla="*/ 75 h 1005"/>
                <a:gd name="T12" fmla="*/ 42 w 119"/>
                <a:gd name="T13" fmla="*/ 0 h 1005"/>
                <a:gd name="T14" fmla="*/ 50 w 119"/>
                <a:gd name="T15" fmla="*/ 156 h 1005"/>
                <a:gd name="T16" fmla="*/ 58 w 119"/>
                <a:gd name="T17" fmla="*/ 375 h 1005"/>
                <a:gd name="T18" fmla="*/ 65 w 119"/>
                <a:gd name="T19" fmla="*/ 565 h 1005"/>
                <a:gd name="T20" fmla="*/ 73 w 119"/>
                <a:gd name="T21" fmla="*/ 722 h 1005"/>
                <a:gd name="T22" fmla="*/ 81 w 119"/>
                <a:gd name="T23" fmla="*/ 839 h 1005"/>
                <a:gd name="T24" fmla="*/ 88 w 119"/>
                <a:gd name="T25" fmla="*/ 912 h 1005"/>
                <a:gd name="T26" fmla="*/ 96 w 119"/>
                <a:gd name="T27" fmla="*/ 955 h 1005"/>
                <a:gd name="T28" fmla="*/ 104 w 119"/>
                <a:gd name="T29" fmla="*/ 979 h 1005"/>
                <a:gd name="T30" fmla="*/ 111 w 119"/>
                <a:gd name="T31" fmla="*/ 992 h 1005"/>
                <a:gd name="T32" fmla="*/ 119 w 119"/>
                <a:gd name="T33" fmla="*/ 999 h 1005"/>
                <a:gd name="T34" fmla="*/ 119 w 119"/>
                <a:gd name="T35" fmla="*/ 1005 h 1005"/>
                <a:gd name="T36" fmla="*/ 0 w 119"/>
                <a:gd name="T37" fmla="*/ 1005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1005">
                  <a:moveTo>
                    <a:pt x="0" y="1005"/>
                  </a:moveTo>
                  <a:lnTo>
                    <a:pt x="4" y="999"/>
                  </a:lnTo>
                  <a:lnTo>
                    <a:pt x="12" y="933"/>
                  </a:lnTo>
                  <a:lnTo>
                    <a:pt x="19" y="731"/>
                  </a:lnTo>
                  <a:lnTo>
                    <a:pt x="27" y="388"/>
                  </a:lnTo>
                  <a:lnTo>
                    <a:pt x="35" y="75"/>
                  </a:lnTo>
                  <a:lnTo>
                    <a:pt x="42" y="0"/>
                  </a:lnTo>
                  <a:lnTo>
                    <a:pt x="50" y="156"/>
                  </a:lnTo>
                  <a:lnTo>
                    <a:pt x="58" y="375"/>
                  </a:lnTo>
                  <a:lnTo>
                    <a:pt x="65" y="565"/>
                  </a:lnTo>
                  <a:lnTo>
                    <a:pt x="73" y="722"/>
                  </a:lnTo>
                  <a:lnTo>
                    <a:pt x="81" y="839"/>
                  </a:lnTo>
                  <a:lnTo>
                    <a:pt x="88" y="912"/>
                  </a:lnTo>
                  <a:lnTo>
                    <a:pt x="96" y="955"/>
                  </a:lnTo>
                  <a:lnTo>
                    <a:pt x="104" y="979"/>
                  </a:lnTo>
                  <a:lnTo>
                    <a:pt x="111" y="992"/>
                  </a:lnTo>
                  <a:lnTo>
                    <a:pt x="119" y="999"/>
                  </a:lnTo>
                  <a:lnTo>
                    <a:pt x="119" y="1005"/>
                  </a:lnTo>
                  <a:lnTo>
                    <a:pt x="0" y="1005"/>
                  </a:lnTo>
                  <a:close/>
                </a:path>
              </a:pathLst>
            </a:custGeom>
            <a:solidFill>
              <a:srgbClr val="0000C8"/>
            </a:solidFill>
            <a:ln w="0">
              <a:solidFill>
                <a:srgbClr val="0000C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Line 287"/>
            <p:cNvSpPr>
              <a:spLocks noChangeShapeType="1"/>
            </p:cNvSpPr>
            <p:nvPr/>
          </p:nvSpPr>
          <p:spPr bwMode="auto">
            <a:xfrm>
              <a:off x="3547289" y="6253163"/>
              <a:ext cx="195263"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 name="Rectangle 288"/>
            <p:cNvSpPr>
              <a:spLocks noChangeArrowheads="1"/>
            </p:cNvSpPr>
            <p:nvPr/>
          </p:nvSpPr>
          <p:spPr bwMode="auto">
            <a:xfrm>
              <a:off x="3513435" y="4487048"/>
              <a:ext cx="71755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4.71</a:t>
              </a:r>
              <a:endParaRPr kumimoji="0" lang="en-US" sz="1800" b="0" i="0" u="none" strike="noStrike" cap="none" normalizeH="0" baseline="0" dirty="0" smtClean="0">
                <a:ln>
                  <a:noFill/>
                </a:ln>
                <a:solidFill>
                  <a:schemeClr val="tx1"/>
                </a:solidFill>
                <a:effectLst/>
                <a:latin typeface="Arial" pitchFamily="34" charset="0"/>
              </a:endParaRPr>
            </a:p>
          </p:txBody>
        </p:sp>
      </p:grpSp>
      <p:sp>
        <p:nvSpPr>
          <p:cNvPr id="234" name="TextBox 233"/>
          <p:cNvSpPr txBox="1"/>
          <p:nvPr/>
        </p:nvSpPr>
        <p:spPr>
          <a:xfrm>
            <a:off x="5098231" y="2063661"/>
            <a:ext cx="3847324" cy="1938992"/>
          </a:xfrm>
          <a:prstGeom prst="rect">
            <a:avLst/>
          </a:prstGeom>
          <a:noFill/>
        </p:spPr>
        <p:txBody>
          <a:bodyPr wrap="square" rtlCol="0">
            <a:spAutoFit/>
          </a:bodyPr>
          <a:lstStyle/>
          <a:p>
            <a:r>
              <a:rPr lang="en-US" sz="2400" b="1" dirty="0" smtClean="0">
                <a:solidFill>
                  <a:srgbClr val="FF0000"/>
                </a:solidFill>
              </a:rPr>
              <a:t>Oxaloacetate is converted to a stabilized, positively charged </a:t>
            </a:r>
            <a:r>
              <a:rPr lang="en-US" sz="2400" b="1" dirty="0" err="1" smtClean="0">
                <a:solidFill>
                  <a:srgbClr val="FF0000"/>
                </a:solidFill>
              </a:rPr>
              <a:t>oxime</a:t>
            </a:r>
            <a:r>
              <a:rPr lang="en-US" sz="2400" b="1" dirty="0" smtClean="0">
                <a:solidFill>
                  <a:srgbClr val="FF0000"/>
                </a:solidFill>
              </a:rPr>
              <a:t> The reagent does not alter succinate or 2-OH </a:t>
            </a:r>
            <a:r>
              <a:rPr lang="en-US" sz="2400" b="1" dirty="0" err="1" smtClean="0">
                <a:solidFill>
                  <a:srgbClr val="FF0000"/>
                </a:solidFill>
              </a:rPr>
              <a:t>glutarate</a:t>
            </a:r>
            <a:r>
              <a:rPr lang="en-US" sz="2400" b="1" dirty="0" smtClean="0">
                <a:solidFill>
                  <a:srgbClr val="FF0000"/>
                </a:solidFill>
              </a:rPr>
              <a:t> </a:t>
            </a:r>
            <a:endParaRPr lang="en-US" sz="2400" b="1" dirty="0">
              <a:solidFill>
                <a:srgbClr val="FF0000"/>
              </a:solidFill>
            </a:endParaRPr>
          </a:p>
        </p:txBody>
      </p:sp>
    </p:spTree>
    <p:extLst>
      <p:ext uri="{BB962C8B-B14F-4D97-AF65-F5344CB8AC3E}">
        <p14:creationId xmlns:p14="http://schemas.microsoft.com/office/powerpoint/2010/main" val="3596404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4168</TotalTime>
  <Words>1483</Words>
  <Application>Microsoft Macintosh PowerPoint</Application>
  <PresentationFormat>On-screen Show (4:3)</PresentationFormat>
  <Paragraphs>276</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Future of Metabolomics</vt:lpstr>
      <vt:lpstr>Issues in metabolomics research</vt:lpstr>
      <vt:lpstr>Standards</vt:lpstr>
      <vt:lpstr>PowerPoint Presentation</vt:lpstr>
      <vt:lpstr>Standardized methods</vt:lpstr>
      <vt:lpstr>Back to derivatization in metabolomics</vt:lpstr>
      <vt:lpstr>PowerPoint Presentation</vt:lpstr>
      <vt:lpstr>PowerPoint Presentation</vt:lpstr>
      <vt:lpstr>PowerPoint Presentation</vt:lpstr>
      <vt:lpstr>PowerPoint Presentation</vt:lpstr>
      <vt:lpstr>Capillary electrophoresis-MS and metabolomics</vt:lpstr>
      <vt:lpstr>PowerPoint Presentation</vt:lpstr>
      <vt:lpstr>PowerPoint Presentation</vt:lpstr>
      <vt:lpstr>Can we improve the chromatography?</vt:lpstr>
      <vt:lpstr>Where are the metabolites?</vt:lpstr>
      <vt:lpstr>Understanding where metabolites 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Metabolism and time</vt:lpstr>
      <vt:lpstr>Components of breath</vt:lpstr>
      <vt:lpstr>Detecting smells</vt:lpstr>
      <vt:lpstr>PowerPoint Presentation</vt:lpstr>
      <vt:lpstr>PowerPoint Presentation</vt:lpstr>
      <vt:lpstr>PowerPoint Presentation</vt:lpstr>
      <vt:lpstr>PowerPoint Presentation</vt:lpstr>
      <vt:lpstr>Clinical applications of metabolomics</vt:lpstr>
      <vt:lpstr>The UK NIHR Phenome Center</vt:lpstr>
      <vt:lpstr>Can existing techniques provide answers?</vt:lpstr>
      <vt:lpstr>Where next?</vt:lpstr>
    </vt:vector>
  </TitlesOfParts>
  <Manager/>
  <Company>UAB</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of Metabolomics</dc:title>
  <dc:subject/>
  <dc:creator>Stephen Barnes</dc:creator>
  <cp:keywords/>
  <dc:description/>
  <cp:lastModifiedBy>Stephen Barnes</cp:lastModifiedBy>
  <cp:revision>46</cp:revision>
  <dcterms:created xsi:type="dcterms:W3CDTF">2013-05-17T16:06:35Z</dcterms:created>
  <dcterms:modified xsi:type="dcterms:W3CDTF">2014-05-24T22:06:37Z</dcterms:modified>
  <cp:category/>
</cp:coreProperties>
</file>